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7" r:id="rId2"/>
    <p:sldId id="363" r:id="rId3"/>
    <p:sldId id="364" r:id="rId4"/>
    <p:sldId id="426" r:id="rId5"/>
    <p:sldId id="365" r:id="rId6"/>
    <p:sldId id="366" r:id="rId7"/>
    <p:sldId id="367" r:id="rId8"/>
    <p:sldId id="368" r:id="rId9"/>
    <p:sldId id="369" r:id="rId10"/>
    <p:sldId id="370" r:id="rId11"/>
    <p:sldId id="371" r:id="rId12"/>
    <p:sldId id="425" r:id="rId13"/>
    <p:sldId id="372" r:id="rId14"/>
    <p:sldId id="373" r:id="rId15"/>
    <p:sldId id="374" r:id="rId16"/>
    <p:sldId id="375" r:id="rId17"/>
    <p:sldId id="376" r:id="rId18"/>
    <p:sldId id="427" r:id="rId19"/>
    <p:sldId id="377" r:id="rId20"/>
    <p:sldId id="378" r:id="rId21"/>
    <p:sldId id="379" r:id="rId22"/>
    <p:sldId id="380" r:id="rId23"/>
    <p:sldId id="381" r:id="rId24"/>
    <p:sldId id="428" r:id="rId25"/>
    <p:sldId id="382" r:id="rId26"/>
    <p:sldId id="383" r:id="rId27"/>
    <p:sldId id="384" r:id="rId28"/>
    <p:sldId id="385" r:id="rId29"/>
    <p:sldId id="386" r:id="rId30"/>
    <p:sldId id="387" r:id="rId31"/>
    <p:sldId id="388" r:id="rId32"/>
    <p:sldId id="429" r:id="rId33"/>
    <p:sldId id="389" r:id="rId34"/>
    <p:sldId id="390" r:id="rId35"/>
    <p:sldId id="391" r:id="rId36"/>
    <p:sldId id="392" r:id="rId37"/>
    <p:sldId id="393" r:id="rId38"/>
    <p:sldId id="394" r:id="rId39"/>
    <p:sldId id="395" r:id="rId40"/>
    <p:sldId id="430" r:id="rId41"/>
    <p:sldId id="396" r:id="rId42"/>
    <p:sldId id="431"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432" r:id="rId56"/>
    <p:sldId id="409" r:id="rId57"/>
    <p:sldId id="410" r:id="rId58"/>
    <p:sldId id="411" r:id="rId59"/>
    <p:sldId id="412" r:id="rId60"/>
    <p:sldId id="413" r:id="rId61"/>
    <p:sldId id="414" r:id="rId62"/>
    <p:sldId id="415" r:id="rId63"/>
    <p:sldId id="416" r:id="rId64"/>
    <p:sldId id="417" r:id="rId65"/>
    <p:sldId id="418" r:id="rId66"/>
    <p:sldId id="419" r:id="rId67"/>
    <p:sldId id="420" r:id="rId68"/>
    <p:sldId id="421" r:id="rId69"/>
    <p:sldId id="422" r:id="rId70"/>
    <p:sldId id="423" r:id="rId71"/>
    <p:sldId id="424"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3C2B6D-7720-4876-B1AC-CCA42D2932C9}" type="datetimeFigureOut">
              <a:rPr lang="en-US" smtClean="0"/>
              <a:pPr/>
              <a:t>9/23/2021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607835-D457-44F4-B862-C5DF9605289D}"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24C2FE4-96C3-4F60-81DF-165B81AD81BE}"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920297-3151-4D9B-872C-66B21328C5D0}"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920297-3151-4D9B-872C-66B21328C5D0}" type="datetimeFigureOut">
              <a:rPr lang="en-US" smtClean="0"/>
              <a:pPr/>
              <a:t>9/23/2021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920297-3151-4D9B-872C-66B21328C5D0}" type="datetimeFigureOut">
              <a:rPr lang="en-US" smtClean="0"/>
              <a:pPr/>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9/23/2021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9/23/2021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fontScale="90000"/>
          </a:bodyPr>
          <a:lstStyle/>
          <a:p>
            <a:r>
              <a:rPr lang="en-US" sz="3600" dirty="0" smtClean="0"/>
              <a:t>MUNICIPAL SOLID WASTE MANAGEMENT</a:t>
            </a:r>
            <a:br>
              <a:rPr lang="en-US" sz="3600" dirty="0" smtClean="0"/>
            </a:br>
            <a:r>
              <a:rPr lang="en-US" sz="3600" dirty="0" smtClean="0"/>
              <a:t>18CEO306T</a:t>
            </a:r>
            <a:br>
              <a:rPr lang="en-US" sz="3600" dirty="0" smtClean="0"/>
            </a:br>
            <a:r>
              <a:rPr lang="en-US" sz="3600" dirty="0" smtClean="0"/>
              <a:t>IV</a:t>
            </a:r>
            <a:endParaRPr lang="en-US" sz="3600" dirty="0"/>
          </a:p>
        </p:txBody>
      </p:sp>
    </p:spTree>
    <p:extLst>
      <p:ext uri="{BB962C8B-B14F-4D97-AF65-F5344CB8AC3E}">
        <p14:creationId xmlns:p14="http://schemas.microsoft.com/office/powerpoint/2010/main" val="2449515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AA9AA-5BF3-4EDB-AF2E-C76B482B5D5C}"/>
              </a:ext>
            </a:extLst>
          </p:cNvPr>
          <p:cNvSpPr>
            <a:spLocks noGrp="1"/>
          </p:cNvSpPr>
          <p:nvPr>
            <p:ph sz="quarter" idx="1"/>
          </p:nvPr>
        </p:nvSpPr>
        <p:spPr>
          <a:xfrm>
            <a:off x="379828" y="1071546"/>
            <a:ext cx="8630529" cy="5568405"/>
          </a:xfrm>
        </p:spPr>
        <p:txBody>
          <a:bodyPr>
            <a:normAutofit fontScale="47500" lnSpcReduction="20000"/>
          </a:bodyPr>
          <a:lstStyle/>
          <a:p>
            <a:pPr marL="0" indent="0">
              <a:buNone/>
            </a:pPr>
            <a:endParaRPr lang="en-US" sz="2400" b="1" dirty="0" smtClean="0">
              <a:solidFill>
                <a:srgbClr val="C00000"/>
              </a:solidFill>
              <a:latin typeface="Century Gothic" pitchFamily="34" charset="0"/>
            </a:endParaRPr>
          </a:p>
          <a:p>
            <a:pPr marL="0" indent="0">
              <a:buNone/>
            </a:pPr>
            <a:r>
              <a:rPr lang="en-US" sz="3400" b="1" dirty="0" smtClean="0">
                <a:solidFill>
                  <a:srgbClr val="C00000"/>
                </a:solidFill>
                <a:latin typeface="Century Gothic" pitchFamily="34" charset="0"/>
              </a:rPr>
              <a:t>Low-pressure </a:t>
            </a:r>
            <a:r>
              <a:rPr lang="en-US" sz="3400" b="1" dirty="0">
                <a:solidFill>
                  <a:srgbClr val="C00000"/>
                </a:solidFill>
                <a:latin typeface="Century Gothic" pitchFamily="34" charset="0"/>
              </a:rPr>
              <a:t>(less than 7kg/cm2) compaction: </a:t>
            </a:r>
          </a:p>
          <a:p>
            <a:pPr algn="just"/>
            <a:r>
              <a:rPr lang="en-US" sz="2900" dirty="0">
                <a:solidFill>
                  <a:srgbClr val="002060"/>
                </a:solidFill>
                <a:latin typeface="Century Gothic" pitchFamily="34" charset="0"/>
              </a:rPr>
              <a:t>This includes those used at apartments and commercial establishments, bailing equipment used for waste papers and cardboards </a:t>
            </a:r>
            <a:r>
              <a:rPr lang="en-US" sz="2900" dirty="0" smtClean="0">
                <a:solidFill>
                  <a:srgbClr val="002060"/>
                </a:solidFill>
                <a:latin typeface="Century Gothic" pitchFamily="34" charset="0"/>
              </a:rPr>
              <a:t>and stationary compactors used </a:t>
            </a:r>
            <a:r>
              <a:rPr lang="en-US" sz="2900" dirty="0">
                <a:solidFill>
                  <a:srgbClr val="002060"/>
                </a:solidFill>
                <a:latin typeface="Century Gothic" pitchFamily="34" charset="0"/>
              </a:rPr>
              <a:t>at transfer stations</a:t>
            </a:r>
            <a:r>
              <a:rPr lang="en-US" sz="2900" dirty="0" smtClean="0">
                <a:solidFill>
                  <a:srgbClr val="002060"/>
                </a:solidFill>
                <a:latin typeface="Century Gothic" pitchFamily="34" charset="0"/>
              </a:rPr>
              <a:t>.</a:t>
            </a:r>
          </a:p>
          <a:p>
            <a:pPr algn="just"/>
            <a:r>
              <a:rPr lang="en-US" sz="2900" dirty="0" smtClean="0">
                <a:solidFill>
                  <a:srgbClr val="002060"/>
                </a:solidFill>
                <a:latin typeface="Century Gothic" pitchFamily="34" charset="0"/>
              </a:rPr>
              <a:t> </a:t>
            </a:r>
            <a:r>
              <a:rPr lang="en-US" sz="2900" dirty="0">
                <a:solidFill>
                  <a:srgbClr val="002060"/>
                </a:solidFill>
                <a:latin typeface="Century Gothic" pitchFamily="34" charset="0"/>
              </a:rPr>
              <a:t>In low-pressure compaction, wastes are compacted in large containers. </a:t>
            </a:r>
          </a:p>
          <a:p>
            <a:pPr algn="just"/>
            <a:r>
              <a:rPr lang="en-US" sz="2900" dirty="0">
                <a:solidFill>
                  <a:srgbClr val="002060"/>
                </a:solidFill>
                <a:latin typeface="Century Gothic" pitchFamily="34" charset="0"/>
              </a:rPr>
              <a:t>Note that portable stationary compactors are being used increasingly by a number of industries in conjunction with material recovery options, especially for waste paper and cardboard. </a:t>
            </a:r>
            <a:endParaRPr lang="en-US" sz="2900" dirty="0" smtClean="0">
              <a:solidFill>
                <a:srgbClr val="002060"/>
              </a:solidFill>
              <a:latin typeface="Century Gothic" pitchFamily="34" charset="0"/>
            </a:endParaRPr>
          </a:p>
          <a:p>
            <a:pPr marL="0" indent="0">
              <a:buNone/>
            </a:pPr>
            <a:r>
              <a:rPr lang="en-US" sz="2900" b="1" dirty="0" smtClean="0">
                <a:solidFill>
                  <a:srgbClr val="C00000"/>
                </a:solidFill>
                <a:latin typeface="Century Gothic" pitchFamily="34" charset="0"/>
              </a:rPr>
              <a:t>HIGH-PRESSURE (MORE THAN 7KG/CM2) COMPACTION: </a:t>
            </a:r>
          </a:p>
          <a:p>
            <a:pPr algn="just"/>
            <a:r>
              <a:rPr lang="en-US" sz="2900" dirty="0" smtClean="0">
                <a:solidFill>
                  <a:srgbClr val="002060"/>
                </a:solidFill>
                <a:latin typeface="Century Gothic" pitchFamily="34" charset="0"/>
              </a:rPr>
              <a:t>Compact systems with a capacity up to 351.5 kg/cm2 or 5000 lb/in2 come under this category. </a:t>
            </a:r>
          </a:p>
          <a:p>
            <a:pPr algn="just"/>
            <a:r>
              <a:rPr lang="en-US" sz="2900" dirty="0" smtClean="0">
                <a:solidFill>
                  <a:srgbClr val="002060"/>
                </a:solidFill>
                <a:latin typeface="Century Gothic" pitchFamily="34" charset="0"/>
              </a:rPr>
              <a:t>In such systems, </a:t>
            </a:r>
            <a:r>
              <a:rPr lang="en-US" sz="2900" dirty="0" err="1" smtClean="0">
                <a:solidFill>
                  <a:srgbClr val="002060"/>
                </a:solidFill>
                <a:latin typeface="Century Gothic" pitchFamily="34" charset="0"/>
              </a:rPr>
              <a:t>specialised</a:t>
            </a:r>
            <a:r>
              <a:rPr lang="en-US" sz="2900" dirty="0" smtClean="0">
                <a:solidFill>
                  <a:srgbClr val="002060"/>
                </a:solidFill>
                <a:latin typeface="Century Gothic" pitchFamily="34" charset="0"/>
              </a:rPr>
              <a:t> compaction equipment are used to compress solid wastes into blocks or bales of various sizes. </a:t>
            </a:r>
          </a:p>
          <a:p>
            <a:pPr algn="just"/>
            <a:r>
              <a:rPr lang="en-US" sz="2900" dirty="0" smtClean="0">
                <a:solidFill>
                  <a:srgbClr val="002060"/>
                </a:solidFill>
                <a:latin typeface="Century Gothic" pitchFamily="34" charset="0"/>
              </a:rPr>
              <a:t>In some cases, </a:t>
            </a:r>
            <a:r>
              <a:rPr lang="en-US" sz="2900" dirty="0" err="1" smtClean="0">
                <a:solidFill>
                  <a:srgbClr val="002060"/>
                </a:solidFill>
                <a:latin typeface="Century Gothic" pitchFamily="34" charset="0"/>
              </a:rPr>
              <a:t>pulverised</a:t>
            </a:r>
            <a:r>
              <a:rPr lang="en-US" sz="2900" dirty="0" smtClean="0">
                <a:solidFill>
                  <a:srgbClr val="002060"/>
                </a:solidFill>
                <a:latin typeface="Century Gothic" pitchFamily="34" charset="0"/>
              </a:rPr>
              <a:t> wastes are extruded after compaction in the form of logs.</a:t>
            </a:r>
          </a:p>
          <a:p>
            <a:pPr algn="just"/>
            <a:r>
              <a:rPr lang="en-US" sz="2900" dirty="0" smtClean="0">
                <a:solidFill>
                  <a:srgbClr val="002060"/>
                </a:solidFill>
                <a:latin typeface="Century Gothic" pitchFamily="34" charset="0"/>
              </a:rPr>
              <a:t> The volume reduction achieved with these high-pressure compaction systems varies with the characteristics of the waste. </a:t>
            </a:r>
          </a:p>
          <a:p>
            <a:pPr algn="just"/>
            <a:r>
              <a:rPr lang="en-US" sz="2900" dirty="0" smtClean="0">
                <a:solidFill>
                  <a:srgbClr val="002060"/>
                </a:solidFill>
                <a:latin typeface="Century Gothic" pitchFamily="34" charset="0"/>
              </a:rPr>
              <a:t>Typically, the reduction ranges from about 3 to 1 through 8 to 1. </a:t>
            </a:r>
          </a:p>
          <a:p>
            <a:pPr>
              <a:buNone/>
            </a:pPr>
            <a:endParaRPr lang="en-US" sz="2900" dirty="0">
              <a:solidFill>
                <a:srgbClr val="00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3428992" y="357166"/>
            <a:ext cx="2673489" cy="584775"/>
          </a:xfrm>
          <a:prstGeom prst="rect">
            <a:avLst/>
          </a:prstGeom>
        </p:spPr>
        <p:txBody>
          <a:bodyPr wrap="none">
            <a:spAutoFit/>
          </a:bodyPr>
          <a:lstStyle/>
          <a:p>
            <a:pPr algn="ctr"/>
            <a:r>
              <a:rPr lang="en-US" sz="3200" b="1" dirty="0" smtClean="0"/>
              <a:t>COMPACTORS </a:t>
            </a:r>
          </a:p>
        </p:txBody>
      </p:sp>
    </p:spTree>
    <p:extLst>
      <p:ext uri="{BB962C8B-B14F-4D97-AF65-F5344CB8AC3E}">
        <p14:creationId xmlns:p14="http://schemas.microsoft.com/office/powerpoint/2010/main" val="18806089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FFE4-7F38-488E-895D-2BA419D72B0C}"/>
              </a:ext>
            </a:extLst>
          </p:cNvPr>
          <p:cNvSpPr>
            <a:spLocks noGrp="1"/>
          </p:cNvSpPr>
          <p:nvPr>
            <p:ph type="title"/>
          </p:nvPr>
        </p:nvSpPr>
        <p:spPr>
          <a:xfrm>
            <a:off x="628650" y="0"/>
            <a:ext cx="7886700" cy="928670"/>
          </a:xfrm>
        </p:spPr>
        <p:txBody>
          <a:bodyPr>
            <a:normAutofit fontScale="90000"/>
          </a:bodyPr>
          <a:lstStyle/>
          <a:p>
            <a:r>
              <a:rPr lang="en-US" dirty="0" smtClean="0"/>
              <a:t/>
            </a:r>
            <a:br>
              <a:rPr lang="en-US" dirty="0" smtClean="0"/>
            </a:br>
            <a:r>
              <a:rPr lang="en-US" dirty="0" smtClean="0"/>
              <a:t>SIZE REDUCTION OR SHREDDING </a:t>
            </a:r>
            <a:br>
              <a:rPr lang="en-US" dirty="0" smtClean="0"/>
            </a:br>
            <a:endParaRPr lang="en-US" dirty="0"/>
          </a:p>
        </p:txBody>
      </p:sp>
      <p:sp>
        <p:nvSpPr>
          <p:cNvPr id="3" name="Content Placeholder 2">
            <a:extLst>
              <a:ext uri="{FF2B5EF4-FFF2-40B4-BE49-F238E27FC236}">
                <a16:creationId xmlns:a16="http://schemas.microsoft.com/office/drawing/2014/main" id="{B1BBA5A8-3CEA-48C3-B447-8324DB006282}"/>
              </a:ext>
            </a:extLst>
          </p:cNvPr>
          <p:cNvSpPr>
            <a:spLocks noGrp="1"/>
          </p:cNvSpPr>
          <p:nvPr>
            <p:ph sz="quarter" idx="1"/>
          </p:nvPr>
        </p:nvSpPr>
        <p:spPr>
          <a:xfrm>
            <a:off x="357158" y="1214422"/>
            <a:ext cx="8572560" cy="5357850"/>
          </a:xfrm>
        </p:spPr>
        <p:txBody>
          <a:bodyPr/>
          <a:lstStyle/>
          <a:p>
            <a:pPr marL="0" indent="0" algn="just"/>
            <a:r>
              <a:rPr lang="en-US" sz="1800" dirty="0" smtClean="0">
                <a:solidFill>
                  <a:srgbClr val="002060"/>
                </a:solidFill>
                <a:latin typeface="Century Gothic" pitchFamily="34" charset="0"/>
              </a:rPr>
              <a:t>Size </a:t>
            </a:r>
            <a:r>
              <a:rPr lang="en-US" sz="1800" dirty="0">
                <a:solidFill>
                  <a:srgbClr val="002060"/>
                </a:solidFill>
                <a:latin typeface="Century Gothic" pitchFamily="34" charset="0"/>
              </a:rPr>
              <a:t>reduction helps in obtaining the final product in a reasonably uniform and considerably reduced size in comparison to the original form. </a:t>
            </a:r>
            <a:endParaRPr lang="en-US" sz="1800" dirty="0" smtClean="0">
              <a:solidFill>
                <a:srgbClr val="002060"/>
              </a:solidFill>
              <a:latin typeface="Century Gothic" pitchFamily="34" charset="0"/>
            </a:endParaRPr>
          </a:p>
          <a:p>
            <a:pPr marL="0" indent="0" algn="just"/>
            <a:r>
              <a:rPr lang="en-US" sz="1800" dirty="0" smtClean="0">
                <a:solidFill>
                  <a:srgbClr val="002060"/>
                </a:solidFill>
                <a:latin typeface="Century Gothic" pitchFamily="34" charset="0"/>
              </a:rPr>
              <a:t>This is required to convert large sized wastes (as they are collected) into smaller pieces. </a:t>
            </a:r>
          </a:p>
          <a:p>
            <a:pPr marL="0" indent="0" algn="just"/>
            <a:endParaRPr lang="en-US" sz="1800" dirty="0" smtClean="0">
              <a:solidFill>
                <a:srgbClr val="000000"/>
              </a:solidFill>
              <a:latin typeface="Times New Roman" panose="02020603050405020304" pitchFamily="18" charset="0"/>
              <a:cs typeface="Times New Roman" panose="02020603050405020304" pitchFamily="18" charset="0"/>
            </a:endParaRPr>
          </a:p>
          <a:p>
            <a:pPr marL="0" indent="0" algn="just"/>
            <a:endParaRPr lang="en-US" sz="1800" dirty="0">
              <a:solidFill>
                <a:srgbClr val="000000"/>
              </a:solidFill>
              <a:latin typeface="Times New Roman" panose="02020603050405020304" pitchFamily="18" charset="0"/>
              <a:cs typeface="Times New Roman" panose="02020603050405020304" pitchFamily="18" charset="0"/>
            </a:endParaRPr>
          </a:p>
        </p:txBody>
      </p:sp>
      <p:pic>
        <p:nvPicPr>
          <p:cNvPr id="1026" name="Picture 2" descr="Stacked Paper Bales For Recycling Stock Photo, Picture And Royalty Free  Image. Image 249605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636912"/>
            <a:ext cx="5832648" cy="387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0508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FFE4-7F38-488E-895D-2BA419D72B0C}"/>
              </a:ext>
            </a:extLst>
          </p:cNvPr>
          <p:cNvSpPr>
            <a:spLocks noGrp="1"/>
          </p:cNvSpPr>
          <p:nvPr>
            <p:ph type="title"/>
          </p:nvPr>
        </p:nvSpPr>
        <p:spPr>
          <a:xfrm>
            <a:off x="628650" y="365126"/>
            <a:ext cx="7886700" cy="244475"/>
          </a:xfrm>
        </p:spPr>
        <p:txBody>
          <a:bodyPr>
            <a:normAutofit fontScale="90000"/>
          </a:bodyPr>
          <a:lstStyle/>
          <a:p>
            <a:r>
              <a:rPr lang="en-US" dirty="0" smtClean="0"/>
              <a:t>SIZE REDUCTION OR SHREDDING</a:t>
            </a:r>
            <a:endParaRPr lang="en-US" dirty="0"/>
          </a:p>
        </p:txBody>
      </p:sp>
      <p:pic>
        <p:nvPicPr>
          <p:cNvPr id="4" name="Content Placeholder 4">
            <a:extLst>
              <a:ext uri="{FF2B5EF4-FFF2-40B4-BE49-F238E27FC236}">
                <a16:creationId xmlns:a16="http://schemas.microsoft.com/office/drawing/2014/main" id="{13FC55FF-AF49-40E8-BFBB-545CD9D7C757}"/>
              </a:ext>
            </a:extLst>
          </p:cNvPr>
          <p:cNvPicPr>
            <a:picLocks noChangeAspect="1"/>
          </p:cNvPicPr>
          <p:nvPr/>
        </p:nvPicPr>
        <p:blipFill>
          <a:blip r:embed="rId2"/>
          <a:srcRect l="1639" r="1639"/>
          <a:stretch>
            <a:fillRect/>
          </a:stretch>
        </p:blipFill>
        <p:spPr>
          <a:xfrm>
            <a:off x="285719" y="1071546"/>
            <a:ext cx="8844259" cy="4572032"/>
          </a:xfrm>
          <a:prstGeom prst="rect">
            <a:avLst/>
          </a:prstGeom>
        </p:spPr>
      </p:pic>
    </p:spTree>
    <p:extLst>
      <p:ext uri="{BB962C8B-B14F-4D97-AF65-F5344CB8AC3E}">
        <p14:creationId xmlns:p14="http://schemas.microsoft.com/office/powerpoint/2010/main" val="4172050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5056E4-1318-4D43-9C94-3EC5E24BAEE5}"/>
              </a:ext>
            </a:extLst>
          </p:cNvPr>
          <p:cNvSpPr>
            <a:spLocks noGrp="1"/>
          </p:cNvSpPr>
          <p:nvPr>
            <p:ph sz="quarter" idx="1"/>
          </p:nvPr>
        </p:nvSpPr>
        <p:spPr>
          <a:xfrm>
            <a:off x="357159" y="1214422"/>
            <a:ext cx="5000660" cy="5643578"/>
          </a:xfrm>
        </p:spPr>
        <p:txBody>
          <a:bodyPr>
            <a:normAutofit fontScale="92500" lnSpcReduction="10000"/>
          </a:bodyPr>
          <a:lstStyle/>
          <a:p>
            <a:pPr marL="0" indent="0" algn="just">
              <a:buNone/>
            </a:pPr>
            <a:r>
              <a:rPr lang="en-US" sz="2200" b="1" dirty="0" smtClean="0">
                <a:solidFill>
                  <a:srgbClr val="C00000"/>
                </a:solidFill>
                <a:latin typeface="Century Gothic" pitchFamily="34" charset="0"/>
              </a:rPr>
              <a:t>Shredding equipment - </a:t>
            </a:r>
            <a:r>
              <a:rPr lang="en-US" sz="2200" dirty="0" smtClean="0">
                <a:solidFill>
                  <a:srgbClr val="C00000"/>
                </a:solidFill>
                <a:latin typeface="Century Gothic" pitchFamily="34" charset="0"/>
              </a:rPr>
              <a:t>Hammer mill:</a:t>
            </a:r>
          </a:p>
          <a:p>
            <a:pPr algn="just"/>
            <a:r>
              <a:rPr lang="en-US" sz="1400" i="0" u="none" strike="noStrike" baseline="0" dirty="0" smtClean="0">
                <a:solidFill>
                  <a:srgbClr val="002060"/>
                </a:solidFill>
                <a:latin typeface="Century Gothic" pitchFamily="34" charset="0"/>
              </a:rPr>
              <a:t>These </a:t>
            </a:r>
            <a:r>
              <a:rPr lang="en-US" sz="1400" i="0" u="none" strike="noStrike" baseline="0" dirty="0">
                <a:solidFill>
                  <a:srgbClr val="002060"/>
                </a:solidFill>
                <a:latin typeface="Century Gothic" pitchFamily="34" charset="0"/>
              </a:rPr>
              <a:t>are used most often in large commercial operations for reducing the size of wastes.</a:t>
            </a:r>
          </a:p>
          <a:p>
            <a:pPr algn="just"/>
            <a:r>
              <a:rPr lang="en-US" sz="1400" i="0" u="none" strike="noStrike" baseline="0" dirty="0">
                <a:solidFill>
                  <a:srgbClr val="002060"/>
                </a:solidFill>
                <a:latin typeface="Century Gothic" pitchFamily="34" charset="0"/>
              </a:rPr>
              <a:t> Hammer mill is an impact device consisting of a number of hammers, fastened flexibly to an inner disk, as shown in Fig, which rotates at a very high </a:t>
            </a:r>
            <a:r>
              <a:rPr lang="en-US" sz="1400" i="0" u="none" strike="noStrike" baseline="0" dirty="0" smtClean="0">
                <a:solidFill>
                  <a:srgbClr val="002060"/>
                </a:solidFill>
                <a:latin typeface="Century Gothic" pitchFamily="34" charset="0"/>
              </a:rPr>
              <a:t>speed.</a:t>
            </a:r>
          </a:p>
          <a:p>
            <a:pPr algn="just"/>
            <a:r>
              <a:rPr lang="en-US" sz="1400" dirty="0" smtClean="0">
                <a:solidFill>
                  <a:srgbClr val="002060"/>
                </a:solidFill>
                <a:latin typeface="Century Gothic" pitchFamily="34" charset="0"/>
              </a:rPr>
              <a:t>Solid wastes, as they enter the mill (see Figure), are hit by sufficient force, which crush or tear them with a velocity so that they do not adhere to the hammers. </a:t>
            </a:r>
          </a:p>
          <a:p>
            <a:pPr algn="just"/>
            <a:r>
              <a:rPr lang="en-US" sz="1400" dirty="0" smtClean="0">
                <a:solidFill>
                  <a:srgbClr val="002060"/>
                </a:solidFill>
                <a:latin typeface="Century Gothic" pitchFamily="34" charset="0"/>
              </a:rPr>
              <a:t>Wastes are further reduced in size by being struck between breaker plates and/or cutting bars fixed around the periphery of the inner chamber.</a:t>
            </a:r>
          </a:p>
          <a:p>
            <a:pPr algn="just"/>
            <a:r>
              <a:rPr lang="en-US" sz="1400" dirty="0" smtClean="0">
                <a:solidFill>
                  <a:srgbClr val="002060"/>
                </a:solidFill>
                <a:latin typeface="Century Gothic" pitchFamily="34" charset="0"/>
              </a:rPr>
              <a:t> This process of cutting and striking action continues, until the required size of material is achieved and after that it falls out of the bottom of the mill. </a:t>
            </a:r>
          </a:p>
          <a:p>
            <a:pPr algn="just"/>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endParaRPr lang="en-US" sz="1800" b="1" i="1" dirty="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8622A7A-56CA-4C35-9E03-C853853EF7E8}"/>
              </a:ext>
            </a:extLst>
          </p:cNvPr>
          <p:cNvPicPr>
            <a:picLocks noChangeAspect="1"/>
          </p:cNvPicPr>
          <p:nvPr/>
        </p:nvPicPr>
        <p:blipFill>
          <a:blip r:embed="rId2"/>
          <a:srcRect l="2410" r="2413"/>
          <a:stretch>
            <a:fillRect/>
          </a:stretch>
        </p:blipFill>
        <p:spPr>
          <a:xfrm>
            <a:off x="5357818" y="2428868"/>
            <a:ext cx="3786182" cy="2643206"/>
          </a:xfrm>
          <a:prstGeom prst="rect">
            <a:avLst/>
          </a:prstGeom>
        </p:spPr>
      </p:pic>
      <p:sp>
        <p:nvSpPr>
          <p:cNvPr id="4" name="Title 1">
            <a:extLst>
              <a:ext uri="{FF2B5EF4-FFF2-40B4-BE49-F238E27FC236}">
                <a16:creationId xmlns:a16="http://schemas.microsoft.com/office/drawing/2014/main" id="{F1D7FFE4-7F38-488E-895D-2BA419D72B0C}"/>
              </a:ext>
            </a:extLst>
          </p:cNvPr>
          <p:cNvSpPr>
            <a:spLocks noGrp="1"/>
          </p:cNvSpPr>
          <p:nvPr>
            <p:ph type="title"/>
          </p:nvPr>
        </p:nvSpPr>
        <p:spPr>
          <a:xfrm>
            <a:off x="628650" y="365126"/>
            <a:ext cx="7886700" cy="244475"/>
          </a:xfrm>
        </p:spPr>
        <p:txBody>
          <a:bodyPr>
            <a:normAutofit fontScale="90000"/>
          </a:bodyPr>
          <a:lstStyle/>
          <a:p>
            <a:r>
              <a:rPr lang="en-US" dirty="0" smtClean="0"/>
              <a:t>SHREDDING EQUIPMENT</a:t>
            </a:r>
            <a:endParaRPr lang="en-US" dirty="0"/>
          </a:p>
        </p:txBody>
      </p:sp>
    </p:spTree>
    <p:extLst>
      <p:ext uri="{BB962C8B-B14F-4D97-AF65-F5344CB8AC3E}">
        <p14:creationId xmlns:p14="http://schemas.microsoft.com/office/powerpoint/2010/main" val="11508958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928662" y="1357298"/>
            <a:ext cx="7000892" cy="51914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41FA-221D-4197-8FB4-E3A6B80942C5}"/>
              </a:ext>
            </a:extLst>
          </p:cNvPr>
          <p:cNvSpPr>
            <a:spLocks noGrp="1"/>
          </p:cNvSpPr>
          <p:nvPr>
            <p:ph type="title"/>
          </p:nvPr>
        </p:nvSpPr>
        <p:spPr>
          <a:xfrm>
            <a:off x="628650" y="365126"/>
            <a:ext cx="7886700" cy="214978"/>
          </a:xfrm>
        </p:spPr>
        <p:txBody>
          <a:bodyPr>
            <a:normAutofit fontScale="90000"/>
          </a:bodyPr>
          <a:lstStyle/>
          <a:p>
            <a:r>
              <a:rPr lang="en-US" dirty="0" smtClean="0">
                <a:solidFill>
                  <a:schemeClr val="accent2"/>
                </a:solidFill>
                <a:latin typeface="Times New Roman" panose="02020603050405020304" pitchFamily="18" charset="0"/>
                <a:cs typeface="Times New Roman" panose="02020603050405020304" pitchFamily="18" charset="0"/>
              </a:rPr>
              <a:t/>
            </a:r>
            <a:br>
              <a:rPr lang="en-US" dirty="0" smtClean="0">
                <a:solidFill>
                  <a:schemeClr val="accent2"/>
                </a:solidFill>
                <a:latin typeface="Times New Roman" panose="02020603050405020304" pitchFamily="18" charset="0"/>
                <a:cs typeface="Times New Roman" panose="02020603050405020304" pitchFamily="18" charset="0"/>
              </a:rPr>
            </a:br>
            <a:r>
              <a:rPr lang="en-US" dirty="0" smtClean="0">
                <a:cs typeface="Times New Roman" panose="02020603050405020304" pitchFamily="18" charset="0"/>
              </a:rPr>
              <a:t>HYDROPULPER </a:t>
            </a:r>
            <a:br>
              <a:rPr lang="en-US" dirty="0" smtClean="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4F46506-5C0D-4C4D-AADC-1E04A53106C9}"/>
              </a:ext>
            </a:extLst>
          </p:cNvPr>
          <p:cNvSpPr>
            <a:spLocks noGrp="1"/>
          </p:cNvSpPr>
          <p:nvPr>
            <p:ph sz="quarter" idx="1"/>
          </p:nvPr>
        </p:nvSpPr>
        <p:spPr>
          <a:xfrm>
            <a:off x="0" y="1071546"/>
            <a:ext cx="9144000" cy="5693048"/>
          </a:xfrm>
        </p:spPr>
        <p:txBody>
          <a:bodyPr>
            <a:normAutofit lnSpcReduction="10000"/>
          </a:bodyPr>
          <a:lstStyle/>
          <a:p>
            <a:pPr algn="just">
              <a:lnSpc>
                <a:spcPct val="200000"/>
              </a:lnSpc>
            </a:pPr>
            <a:r>
              <a:rPr lang="en-US" sz="2000" dirty="0" smtClean="0">
                <a:solidFill>
                  <a:srgbClr val="002060"/>
                </a:solidFill>
                <a:latin typeface="Century Gothic" pitchFamily="34" charset="0"/>
              </a:rPr>
              <a:t>Solid wastes and recycled water are added to the hydropulper</a:t>
            </a:r>
          </a:p>
          <a:p>
            <a:pPr algn="just">
              <a:lnSpc>
                <a:spcPct val="200000"/>
              </a:lnSpc>
            </a:pPr>
            <a:r>
              <a:rPr lang="en-US" sz="2000" dirty="0" smtClean="0">
                <a:solidFill>
                  <a:srgbClr val="002060"/>
                </a:solidFill>
                <a:latin typeface="Century Gothic" pitchFamily="34" charset="0"/>
              </a:rPr>
              <a:t>The high-speed cutting blades, mounted on a rotor in the bottom of the unit, convert pulpable and friable materials into slurry with a solid content varying from 2.5 to 3.5%. Metal, tins, cans and other non-pulpable or non-friable materials are rejected from the side of the hydropulper tank. </a:t>
            </a:r>
          </a:p>
          <a:p>
            <a:pPr algn="just">
              <a:lnSpc>
                <a:spcPct val="200000"/>
              </a:lnSpc>
            </a:pPr>
            <a:r>
              <a:rPr lang="en-US" sz="2000" dirty="0" smtClean="0">
                <a:solidFill>
                  <a:srgbClr val="002060"/>
                </a:solidFill>
                <a:latin typeface="Century Gothic" pitchFamily="34" charset="0"/>
              </a:rPr>
              <a:t>The rejected material passes down a chute that is connected to a bucket elevator, while the solid slurry passes out through the bottom of the pulper tank and is pumped to the next processing operation. </a:t>
            </a:r>
          </a:p>
          <a:p>
            <a:pPr algn="just"/>
            <a:endParaRPr 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85740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a:srcRect/>
          <a:stretch>
            <a:fillRect/>
          </a:stretch>
        </p:blipFill>
        <p:spPr bwMode="auto">
          <a:xfrm>
            <a:off x="928662" y="1176238"/>
            <a:ext cx="7286644" cy="5681762"/>
          </a:xfrm>
          <a:prstGeom prst="rect">
            <a:avLst/>
          </a:prstGeom>
          <a:noFill/>
          <a:ln w="9525">
            <a:noFill/>
            <a:miter lim="800000"/>
            <a:headEnd/>
            <a:tailEnd/>
          </a:ln>
          <a:effectLst/>
        </p:spPr>
      </p:pic>
      <p:sp>
        <p:nvSpPr>
          <p:cNvPr id="4" name="Title 1">
            <a:extLst>
              <a:ext uri="{FF2B5EF4-FFF2-40B4-BE49-F238E27FC236}">
                <a16:creationId xmlns:a16="http://schemas.microsoft.com/office/drawing/2014/main" id="{3F9D41FA-221D-4197-8FB4-E3A6B80942C5}"/>
              </a:ext>
            </a:extLst>
          </p:cNvPr>
          <p:cNvSpPr>
            <a:spLocks noGrp="1"/>
          </p:cNvSpPr>
          <p:nvPr>
            <p:ph type="title"/>
          </p:nvPr>
        </p:nvSpPr>
        <p:spPr/>
        <p:txBody>
          <a:bodyPr>
            <a:normAutofit fontScale="90000"/>
          </a:bodyPr>
          <a:lstStyle/>
          <a:p>
            <a:r>
              <a:rPr lang="en-US" dirty="0" smtClean="0">
                <a:solidFill>
                  <a:schemeClr val="accent2"/>
                </a:solidFill>
                <a:latin typeface="Times New Roman" panose="02020603050405020304" pitchFamily="18" charset="0"/>
                <a:cs typeface="Times New Roman" panose="02020603050405020304" pitchFamily="18" charset="0"/>
              </a:rPr>
              <a:t/>
            </a:r>
            <a:br>
              <a:rPr lang="en-US" dirty="0" smtClean="0">
                <a:solidFill>
                  <a:schemeClr val="accent2"/>
                </a:solidFill>
                <a:latin typeface="Times New Roman" panose="02020603050405020304" pitchFamily="18" charset="0"/>
                <a:cs typeface="Times New Roman" panose="02020603050405020304" pitchFamily="18" charset="0"/>
              </a:rPr>
            </a:br>
            <a:r>
              <a:rPr lang="en-US" dirty="0" smtClean="0">
                <a:cs typeface="Times New Roman" panose="02020603050405020304" pitchFamily="18" charset="0"/>
              </a:rPr>
              <a:t>HYDROPULPER </a:t>
            </a:r>
            <a:br>
              <a:rPr lang="en-US" dirty="0" smtClean="0">
                <a:cs typeface="Times New Roman" panose="02020603050405020304" pitchFamily="18" charset="0"/>
              </a:rPr>
            </a:b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9BB2-F028-4A58-AC5C-6596FEB39DB2}"/>
              </a:ext>
            </a:extLst>
          </p:cNvPr>
          <p:cNvSpPr>
            <a:spLocks noGrp="1"/>
          </p:cNvSpPr>
          <p:nvPr>
            <p:ph type="title"/>
          </p:nvPr>
        </p:nvSpPr>
        <p:spPr>
          <a:xfrm>
            <a:off x="714348" y="214290"/>
            <a:ext cx="7886700" cy="677094"/>
          </a:xfrm>
        </p:spPr>
        <p:txBody>
          <a:bodyPr>
            <a:normAutofit/>
          </a:bodyPr>
          <a:lstStyle/>
          <a:p>
            <a:r>
              <a:rPr lang="en-US" sz="3600" i="0" u="none" strike="noStrike" baseline="0" dirty="0" smtClean="0">
                <a:cs typeface="Times New Roman" panose="02020603050405020304" pitchFamily="18" charset="0"/>
              </a:rPr>
              <a:t>COMPONENT - </a:t>
            </a:r>
            <a:r>
              <a:rPr lang="en-US" sz="3600" i="0" u="none" strike="noStrike" baseline="0" dirty="0">
                <a:cs typeface="Times New Roman" panose="02020603050405020304" pitchFamily="18" charset="0"/>
              </a:rPr>
              <a:t>SEPARATION </a:t>
            </a:r>
            <a:endParaRPr lang="en-US" sz="36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2020C742-9066-4529-95E9-D54D4042EE2A}"/>
              </a:ext>
            </a:extLst>
          </p:cNvPr>
          <p:cNvSpPr>
            <a:spLocks noGrp="1"/>
          </p:cNvSpPr>
          <p:nvPr>
            <p:ph sz="quarter" idx="1"/>
          </p:nvPr>
        </p:nvSpPr>
        <p:spPr>
          <a:xfrm>
            <a:off x="214282" y="1000108"/>
            <a:ext cx="8929718" cy="5500726"/>
          </a:xfrm>
        </p:spPr>
        <p:txBody>
          <a:bodyPr>
            <a:normAutofit/>
          </a:bodyPr>
          <a:lstStyle/>
          <a:p>
            <a:pPr algn="just"/>
            <a:r>
              <a:rPr lang="en-US" sz="1800" i="0" u="none" strike="noStrike" baseline="0" dirty="0">
                <a:solidFill>
                  <a:srgbClr val="002060"/>
                </a:solidFill>
                <a:latin typeface="Century Gothic" pitchFamily="34" charset="0"/>
              </a:rPr>
              <a:t>Component separation is a necessary operation in which the waste components are identified and sorted either manually or mechanically to aid further processing. This is required for the: </a:t>
            </a:r>
          </a:p>
          <a:p>
            <a:pPr algn="just"/>
            <a:r>
              <a:rPr lang="en-US" sz="1800" i="0" u="none" strike="noStrike" baseline="0" dirty="0">
                <a:solidFill>
                  <a:srgbClr val="002060"/>
                </a:solidFill>
                <a:latin typeface="Century Gothic" pitchFamily="34" charset="0"/>
              </a:rPr>
              <a:t>recovery of valuable materials for recycling; </a:t>
            </a:r>
          </a:p>
          <a:p>
            <a:pPr algn="just"/>
            <a:r>
              <a:rPr lang="en-US" sz="1800" i="0" u="none" strike="noStrike" baseline="0" dirty="0">
                <a:solidFill>
                  <a:srgbClr val="002060"/>
                </a:solidFill>
                <a:latin typeface="Century Gothic" pitchFamily="34" charset="0"/>
              </a:rPr>
              <a:t>preparation of solid wastes by removing certain components prior to incineration, energy recovery, composting and biogas production. </a:t>
            </a:r>
          </a:p>
        </p:txBody>
      </p:sp>
    </p:spTree>
    <p:extLst>
      <p:ext uri="{BB962C8B-B14F-4D97-AF65-F5344CB8AC3E}">
        <p14:creationId xmlns:p14="http://schemas.microsoft.com/office/powerpoint/2010/main" val="1875031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9BB2-F028-4A58-AC5C-6596FEB39DB2}"/>
              </a:ext>
            </a:extLst>
          </p:cNvPr>
          <p:cNvSpPr>
            <a:spLocks noGrp="1"/>
          </p:cNvSpPr>
          <p:nvPr>
            <p:ph type="title"/>
          </p:nvPr>
        </p:nvSpPr>
        <p:spPr>
          <a:xfrm>
            <a:off x="714348" y="214290"/>
            <a:ext cx="7886700" cy="677094"/>
          </a:xfrm>
        </p:spPr>
        <p:txBody>
          <a:bodyPr>
            <a:normAutofit/>
          </a:bodyPr>
          <a:lstStyle/>
          <a:p>
            <a:r>
              <a:rPr lang="en-US" sz="3600" i="0" u="none" strike="noStrike" baseline="0" dirty="0" smtClean="0">
                <a:cs typeface="Times New Roman" panose="02020603050405020304" pitchFamily="18" charset="0"/>
              </a:rPr>
              <a:t>COMPONENT - </a:t>
            </a:r>
            <a:r>
              <a:rPr lang="en-US" sz="3600" i="0" u="none" strike="noStrike" baseline="0" dirty="0">
                <a:cs typeface="Times New Roman" panose="02020603050405020304" pitchFamily="18" charset="0"/>
              </a:rPr>
              <a:t>SEPARATION </a:t>
            </a:r>
            <a:endParaRPr lang="en-US" sz="36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2020C742-9066-4529-95E9-D54D4042EE2A}"/>
              </a:ext>
            </a:extLst>
          </p:cNvPr>
          <p:cNvSpPr>
            <a:spLocks noGrp="1"/>
          </p:cNvSpPr>
          <p:nvPr>
            <p:ph sz="quarter" idx="1"/>
          </p:nvPr>
        </p:nvSpPr>
        <p:spPr>
          <a:xfrm>
            <a:off x="214282" y="1000108"/>
            <a:ext cx="8929718" cy="5500726"/>
          </a:xfrm>
        </p:spPr>
        <p:txBody>
          <a:bodyPr>
            <a:normAutofit fontScale="92500" lnSpcReduction="10000"/>
          </a:bodyPr>
          <a:lstStyle/>
          <a:p>
            <a:pPr marL="0" indent="0" algn="just">
              <a:buNone/>
            </a:pPr>
            <a:r>
              <a:rPr lang="en-US" sz="2200" dirty="0" smtClean="0">
                <a:solidFill>
                  <a:srgbClr val="C00000"/>
                </a:solidFill>
                <a:latin typeface="Century Gothic" pitchFamily="34" charset="0"/>
                <a:ea typeface="+mj-ea"/>
              </a:rPr>
              <a:t>AIR SEPARATION :</a:t>
            </a:r>
          </a:p>
          <a:p>
            <a:pPr algn="just"/>
            <a:r>
              <a:rPr lang="en-US" sz="1800" i="0" u="none" strike="noStrike" baseline="0" dirty="0" smtClean="0">
                <a:solidFill>
                  <a:srgbClr val="002060"/>
                </a:solidFill>
                <a:latin typeface="Century Gothic" pitchFamily="34" charset="0"/>
              </a:rPr>
              <a:t>This </a:t>
            </a:r>
            <a:r>
              <a:rPr lang="en-US" sz="1800" i="0" u="none" strike="noStrike" baseline="0" dirty="0">
                <a:solidFill>
                  <a:srgbClr val="002060"/>
                </a:solidFill>
                <a:latin typeface="Century Gothic" pitchFamily="34" charset="0"/>
              </a:rPr>
              <a:t>technique has been in use for a number of years in industrial operations for segregating various components from dry mixture.</a:t>
            </a:r>
          </a:p>
          <a:p>
            <a:pPr algn="just"/>
            <a:r>
              <a:rPr lang="en-US" sz="1800" i="0" u="none" strike="noStrike" baseline="0" dirty="0">
                <a:solidFill>
                  <a:srgbClr val="002060"/>
                </a:solidFill>
                <a:latin typeface="Century Gothic" pitchFamily="34" charset="0"/>
              </a:rPr>
              <a:t> Air separation is primarily used to separate lighter materials (usually organic) from heavier (usually inorganic) ones. </a:t>
            </a:r>
          </a:p>
          <a:p>
            <a:pPr algn="just"/>
            <a:r>
              <a:rPr lang="en-US" sz="1800" i="0" u="none" strike="noStrike" baseline="0" dirty="0">
                <a:solidFill>
                  <a:srgbClr val="002060"/>
                </a:solidFill>
                <a:latin typeface="Century Gothic" pitchFamily="34" charset="0"/>
              </a:rPr>
              <a:t>The lighter material may include plastics, paper and paper products and other organic materials. Generally, there is also a need to separate the light fraction of organic material from the conveying air streams, which is usually done in a cyclone separator.</a:t>
            </a:r>
          </a:p>
          <a:p>
            <a:pPr algn="just"/>
            <a:r>
              <a:rPr lang="en-US" sz="1800" i="0" u="none" strike="noStrike" baseline="0" dirty="0">
                <a:solidFill>
                  <a:srgbClr val="002060"/>
                </a:solidFill>
                <a:latin typeface="Century Gothic" pitchFamily="34" charset="0"/>
              </a:rPr>
              <a:t> In this technique, the heavy fraction is removed from the air classifier (i.e., equipment used for air separation) to the recycling stage or to land disposal, as appropriate. </a:t>
            </a:r>
          </a:p>
          <a:p>
            <a:pPr algn="just"/>
            <a:r>
              <a:rPr lang="en-US" sz="1800" i="0" u="none" strike="noStrike" baseline="0" dirty="0">
                <a:solidFill>
                  <a:srgbClr val="002060"/>
                </a:solidFill>
                <a:latin typeface="Century Gothic" pitchFamily="34" charset="0"/>
              </a:rPr>
              <a:t>The light fraction may be used, with or without further size reduction, as fuel for incinerators or as compost material. </a:t>
            </a:r>
          </a:p>
        </p:txBody>
      </p:sp>
    </p:spTree>
    <p:extLst>
      <p:ext uri="{BB962C8B-B14F-4D97-AF65-F5344CB8AC3E}">
        <p14:creationId xmlns:p14="http://schemas.microsoft.com/office/powerpoint/2010/main" val="187503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FAF950-F0E3-4876-A25D-D6ED36455D03}"/>
              </a:ext>
            </a:extLst>
          </p:cNvPr>
          <p:cNvSpPr>
            <a:spLocks noGrp="1"/>
          </p:cNvSpPr>
          <p:nvPr>
            <p:ph sz="quarter" idx="1"/>
          </p:nvPr>
        </p:nvSpPr>
        <p:spPr>
          <a:xfrm>
            <a:off x="214282" y="1142984"/>
            <a:ext cx="5357850" cy="5715016"/>
          </a:xfrm>
        </p:spPr>
        <p:txBody>
          <a:bodyPr>
            <a:normAutofit/>
          </a:bodyPr>
          <a:lstStyle/>
          <a:p>
            <a:pPr algn="just"/>
            <a:r>
              <a:rPr lang="en-US" sz="1800" dirty="0" smtClean="0">
                <a:solidFill>
                  <a:srgbClr val="002060"/>
                </a:solidFill>
                <a:latin typeface="Century Gothic" pitchFamily="34" charset="0"/>
              </a:rPr>
              <a:t>In this type, when the processed solid wastes are dropped into the vertical chute, the lighter material is carried by the airflow to the top while the heavier materials fall to the bottom of the chute. </a:t>
            </a:r>
          </a:p>
          <a:p>
            <a:pPr algn="just"/>
            <a:r>
              <a:rPr lang="en-US" sz="1800" dirty="0" smtClean="0">
                <a:solidFill>
                  <a:srgbClr val="002060"/>
                </a:solidFill>
                <a:latin typeface="Century Gothic" pitchFamily="34" charset="0"/>
              </a:rPr>
              <a:t>The control of the percentage split between the light and heavy fraction is accomplished by varying the waste loading rate, airflow rate and the cross section of chute. </a:t>
            </a:r>
          </a:p>
          <a:p>
            <a:pPr algn="just"/>
            <a:r>
              <a:rPr lang="en-US" sz="1800" dirty="0" smtClean="0">
                <a:solidFill>
                  <a:srgbClr val="002060"/>
                </a:solidFill>
                <a:latin typeface="Century Gothic" pitchFamily="34" charset="0"/>
              </a:rPr>
              <a:t>A rotary air lock feed mechanism is required to introduce the shredded wastes into the classifier. </a:t>
            </a:r>
          </a:p>
          <a:p>
            <a:endParaRPr lang="en-US" sz="1800" b="0" i="0" u="none" strike="noStrike" baseline="0" dirty="0">
              <a:solidFill>
                <a:srgbClr val="000000"/>
              </a:solidFill>
              <a:latin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D0AF0AAD-1465-434D-84D1-81C6D1EF217A}"/>
              </a:ext>
            </a:extLst>
          </p:cNvPr>
          <p:cNvPicPr>
            <a:picLocks noChangeAspect="1"/>
          </p:cNvPicPr>
          <p:nvPr/>
        </p:nvPicPr>
        <p:blipFill>
          <a:blip r:embed="rId2"/>
          <a:srcRect t="3947"/>
          <a:stretch>
            <a:fillRect/>
          </a:stretch>
        </p:blipFill>
        <p:spPr>
          <a:xfrm>
            <a:off x="5500694" y="1214422"/>
            <a:ext cx="3357554" cy="5214974"/>
          </a:xfrm>
          <a:prstGeom prst="rect">
            <a:avLst/>
          </a:prstGeom>
        </p:spPr>
      </p:pic>
      <p:sp>
        <p:nvSpPr>
          <p:cNvPr id="4" name="Rectangle 3"/>
          <p:cNvSpPr/>
          <p:nvPr/>
        </p:nvSpPr>
        <p:spPr>
          <a:xfrm>
            <a:off x="2285984" y="357166"/>
            <a:ext cx="5320880" cy="584775"/>
          </a:xfrm>
          <a:prstGeom prst="rect">
            <a:avLst/>
          </a:prstGeom>
        </p:spPr>
        <p:txBody>
          <a:bodyPr wrap="none">
            <a:spAutoFit/>
          </a:bodyPr>
          <a:lstStyle/>
          <a:p>
            <a:pPr>
              <a:buNone/>
            </a:pPr>
            <a:r>
              <a:rPr lang="en-US" sz="3200" b="1" dirty="0" smtClean="0">
                <a:solidFill>
                  <a:srgbClr val="000000"/>
                </a:solidFill>
                <a:latin typeface="+mj-lt"/>
              </a:rPr>
              <a:t>CONVENTIONAL CHUTE TYPE </a:t>
            </a:r>
            <a:endParaRPr lang="en-US" sz="3200" dirty="0" smtClean="0">
              <a:solidFill>
                <a:srgbClr val="000000"/>
              </a:solidFill>
              <a:latin typeface="+mj-lt"/>
            </a:endParaRPr>
          </a:p>
        </p:txBody>
      </p:sp>
    </p:spTree>
    <p:extLst>
      <p:ext uri="{BB962C8B-B14F-4D97-AF65-F5344CB8AC3E}">
        <p14:creationId xmlns:p14="http://schemas.microsoft.com/office/powerpoint/2010/main" val="212796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TOPICS</a:t>
            </a:r>
            <a:endParaRPr lang="en-IN" dirty="0"/>
          </a:p>
        </p:txBody>
      </p:sp>
      <p:sp>
        <p:nvSpPr>
          <p:cNvPr id="3" name="Content Placeholder 2"/>
          <p:cNvSpPr>
            <a:spLocks noGrp="1"/>
          </p:cNvSpPr>
          <p:nvPr>
            <p:ph idx="1"/>
          </p:nvPr>
        </p:nvSpPr>
        <p:spPr>
          <a:xfrm>
            <a:off x="285720" y="1214422"/>
            <a:ext cx="4286280" cy="5643578"/>
          </a:xfrm>
          <a:ln w="3175">
            <a:solidFill>
              <a:schemeClr val="tx1"/>
            </a:solidFill>
          </a:ln>
        </p:spPr>
        <p:txBody>
          <a:bodyPr>
            <a:normAutofit fontScale="77500" lnSpcReduction="20000"/>
          </a:bodyPr>
          <a:lstStyle/>
          <a:p>
            <a:r>
              <a:rPr lang="en-IN" dirty="0" smtClean="0">
                <a:solidFill>
                  <a:srgbClr val="002060"/>
                </a:solidFill>
                <a:latin typeface="Century Gothic" pitchFamily="34" charset="0"/>
              </a:rPr>
              <a:t>Waste Processing Techniques </a:t>
            </a:r>
          </a:p>
          <a:p>
            <a:r>
              <a:rPr lang="en-IN" dirty="0" smtClean="0">
                <a:solidFill>
                  <a:srgbClr val="002060"/>
                </a:solidFill>
                <a:latin typeface="Century Gothic" pitchFamily="34" charset="0"/>
              </a:rPr>
              <a:t>Purpose of Processing </a:t>
            </a:r>
          </a:p>
          <a:p>
            <a:r>
              <a:rPr lang="en-IN" dirty="0" smtClean="0">
                <a:solidFill>
                  <a:srgbClr val="002060"/>
                </a:solidFill>
                <a:latin typeface="Century Gothic" pitchFamily="34" charset="0"/>
              </a:rPr>
              <a:t>Mechanical Volume and Size Reduction </a:t>
            </a:r>
          </a:p>
          <a:p>
            <a:r>
              <a:rPr lang="en-IN" dirty="0" smtClean="0">
                <a:solidFill>
                  <a:srgbClr val="002060"/>
                </a:solidFill>
                <a:latin typeface="Century Gothic" pitchFamily="34" charset="0"/>
              </a:rPr>
              <a:t>Volume reduction or compaction </a:t>
            </a:r>
          </a:p>
          <a:p>
            <a:r>
              <a:rPr lang="en-IN" dirty="0" smtClean="0">
                <a:solidFill>
                  <a:srgbClr val="002060"/>
                </a:solidFill>
                <a:latin typeface="Century Gothic" pitchFamily="34" charset="0"/>
              </a:rPr>
              <a:t>Size reduction or shredding </a:t>
            </a:r>
          </a:p>
          <a:p>
            <a:r>
              <a:rPr lang="en-IN" dirty="0" smtClean="0">
                <a:solidFill>
                  <a:srgbClr val="002060"/>
                </a:solidFill>
                <a:latin typeface="Century Gothic" pitchFamily="34" charset="0"/>
              </a:rPr>
              <a:t>Component Separation Air separation </a:t>
            </a:r>
          </a:p>
          <a:p>
            <a:r>
              <a:rPr lang="en-IN" dirty="0" smtClean="0">
                <a:solidFill>
                  <a:srgbClr val="002060"/>
                </a:solidFill>
                <a:latin typeface="Century Gothic" pitchFamily="34" charset="0"/>
              </a:rPr>
              <a:t>Magnetic separation </a:t>
            </a:r>
          </a:p>
          <a:p>
            <a:endParaRPr lang="en-IN" dirty="0">
              <a:latin typeface="Bahnschrift SemiBold" pitchFamily="34" charset="0"/>
            </a:endParaRPr>
          </a:p>
        </p:txBody>
      </p:sp>
      <p:sp>
        <p:nvSpPr>
          <p:cNvPr id="7" name="Content Placeholder 2"/>
          <p:cNvSpPr txBox="1">
            <a:spLocks/>
          </p:cNvSpPr>
          <p:nvPr/>
        </p:nvSpPr>
        <p:spPr>
          <a:xfrm>
            <a:off x="4643438" y="1214422"/>
            <a:ext cx="4286280" cy="5643578"/>
          </a:xfrm>
          <a:prstGeom prst="rect">
            <a:avLst/>
          </a:prstGeom>
          <a:ln w="3175">
            <a:solidFill>
              <a:schemeClr val="tx1"/>
            </a:solidFill>
          </a:ln>
        </p:spPr>
        <p:txBody>
          <a:bodyPr vert="horz" lIns="91440" tIns="45720" rIns="91440" bIns="45720" rtlCol="0">
            <a:normAutofit fontScale="77500" lnSpcReduction="20000"/>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lang="en-IN" sz="2700" b="1" dirty="0" smtClean="0">
                <a:solidFill>
                  <a:srgbClr val="002060"/>
                </a:solidFill>
                <a:latin typeface="Century Gothic" pitchFamily="34" charset="0"/>
                <a:cs typeface="Times New Roman" pitchFamily="18" charset="0"/>
              </a:rPr>
              <a:t>Screening</a:t>
            </a:r>
            <a:endParaRPr kumimoji="0" lang="en-IN" sz="27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rPr>
              <a:t>Other separation techniques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rPr>
              <a:t>Composting and their factors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rPr>
              <a:t>Benefits, Processes, types and Technologies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rPr>
              <a:t>Biogasification – Anaerobic processing</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rPr>
              <a:t>Environmental effects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lang="en-IN" sz="2700" b="1" dirty="0" smtClean="0">
                <a:solidFill>
                  <a:srgbClr val="002060"/>
                </a:solidFill>
                <a:latin typeface="Century Gothic" pitchFamily="34" charset="0"/>
                <a:cs typeface="Times New Roman" pitchFamily="18" charset="0"/>
              </a:rPr>
              <a:t>Incineration, Pyrolysis and energy recovery</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rPr>
              <a:t>Drying</a:t>
            </a:r>
            <a:r>
              <a:rPr kumimoji="0" lang="en-IN" sz="2700" b="1" i="0" u="none" strike="noStrike" kern="1200" cap="none" spc="0" normalizeH="0" noProof="0" dirty="0" smtClean="0">
                <a:ln>
                  <a:noFill/>
                </a:ln>
                <a:solidFill>
                  <a:srgbClr val="002060"/>
                </a:solidFill>
                <a:effectLst/>
                <a:uLnTx/>
                <a:uFillTx/>
                <a:latin typeface="Century Gothic" pitchFamily="34" charset="0"/>
                <a:ea typeface="+mn-ea"/>
                <a:cs typeface="Times New Roman" pitchFamily="18" charset="0"/>
              </a:rPr>
              <a:t> and Dewatering</a:t>
            </a:r>
            <a:endParaRPr kumimoji="0" lang="en-IN" sz="2700" b="1" i="0" u="none" strike="noStrike" kern="1200" cap="none" spc="0" normalizeH="0" baseline="0" noProof="0" dirty="0" smtClean="0">
              <a:ln>
                <a:noFill/>
              </a:ln>
              <a:solidFill>
                <a:srgbClr val="002060"/>
              </a:solidFill>
              <a:effectLst/>
              <a:uLnTx/>
              <a:uFillTx/>
              <a:latin typeface="Century Gothic"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2700" b="1" i="0" u="none" strike="noStrike" kern="1200" cap="none" spc="0" normalizeH="0" baseline="0" noProof="0" dirty="0">
              <a:ln>
                <a:noFill/>
              </a:ln>
              <a:solidFill>
                <a:schemeClr val="tx2"/>
              </a:solidFill>
              <a:effectLst/>
              <a:uLnTx/>
              <a:uFillTx/>
              <a:latin typeface="Bahnschrift SemiBold" pitchFamily="34"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48218-8720-4031-8418-C86386A089E0}"/>
              </a:ext>
            </a:extLst>
          </p:cNvPr>
          <p:cNvSpPr>
            <a:spLocks noGrp="1"/>
          </p:cNvSpPr>
          <p:nvPr>
            <p:ph sz="quarter" idx="1"/>
          </p:nvPr>
        </p:nvSpPr>
        <p:spPr>
          <a:xfrm>
            <a:off x="214282" y="1142984"/>
            <a:ext cx="5715040" cy="5500726"/>
          </a:xfrm>
        </p:spPr>
        <p:txBody>
          <a:bodyPr>
            <a:normAutofit lnSpcReduction="10000"/>
          </a:bodyPr>
          <a:lstStyle/>
          <a:p>
            <a:pPr marL="0" indent="-457200" algn="just"/>
            <a:r>
              <a:rPr lang="en-US" sz="1700" dirty="0" smtClean="0">
                <a:solidFill>
                  <a:schemeClr val="accent2"/>
                </a:solidFill>
                <a:latin typeface="Times New Roman" panose="02020603050405020304" pitchFamily="18" charset="0"/>
                <a:ea typeface="+mj-ea"/>
                <a:cs typeface="Times New Roman" panose="02020603050405020304" pitchFamily="18" charset="0"/>
              </a:rPr>
              <a:t> </a:t>
            </a:r>
            <a:r>
              <a:rPr lang="en-US" sz="1700" dirty="0" smtClean="0">
                <a:solidFill>
                  <a:srgbClr val="002060"/>
                </a:solidFill>
                <a:latin typeface="Century Gothic" pitchFamily="34" charset="0"/>
              </a:rPr>
              <a:t>An experimental zigzag air classifier, shown in Figure below, consists of a continuous vertical column with internal zigzag deflectors through which air is drawn at a high rate.</a:t>
            </a:r>
          </a:p>
          <a:p>
            <a:pPr algn="just"/>
            <a:r>
              <a:rPr lang="en-US" sz="1700" dirty="0" smtClean="0">
                <a:solidFill>
                  <a:srgbClr val="002060"/>
                </a:solidFill>
                <a:latin typeface="Century Gothic" pitchFamily="34" charset="0"/>
              </a:rPr>
              <a:t>Shredded wastes are introduced at the top of the column at a controlled rate, and air is introduced at the bottom of the column.</a:t>
            </a:r>
          </a:p>
          <a:p>
            <a:pPr algn="just"/>
            <a:r>
              <a:rPr lang="en-US" sz="1700" dirty="0" smtClean="0">
                <a:solidFill>
                  <a:srgbClr val="002060"/>
                </a:solidFill>
                <a:latin typeface="Century Gothic" pitchFamily="34" charset="0"/>
              </a:rPr>
              <a:t> As the wastes drop into the air stream, the lighter fraction is fluidized and moves upward and out of column, while the heavy fraction falls to the bottom.</a:t>
            </a:r>
          </a:p>
          <a:p>
            <a:pPr algn="just"/>
            <a:r>
              <a:rPr lang="en-US" sz="1700" dirty="0" smtClean="0">
                <a:solidFill>
                  <a:srgbClr val="002060"/>
                </a:solidFill>
                <a:latin typeface="Century Gothic" pitchFamily="34" charset="0"/>
              </a:rPr>
              <a:t> Best separation can be achieved through proper design of the separation chamber, airflow rate and influent feed rate. </a:t>
            </a:r>
          </a:p>
          <a:p>
            <a:pPr algn="just"/>
            <a:endParaRPr lang="en-US" sz="17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8EA58F4C-4BB6-4D97-9EB3-DB334998BCBC}"/>
              </a:ext>
            </a:extLst>
          </p:cNvPr>
          <p:cNvPicPr>
            <a:picLocks noChangeAspect="1"/>
          </p:cNvPicPr>
          <p:nvPr/>
        </p:nvPicPr>
        <p:blipFill>
          <a:blip r:embed="rId2"/>
          <a:srcRect l="13862" t="6667" r="8012"/>
          <a:stretch>
            <a:fillRect/>
          </a:stretch>
        </p:blipFill>
        <p:spPr>
          <a:xfrm>
            <a:off x="6072198" y="1142984"/>
            <a:ext cx="2786082" cy="5000660"/>
          </a:xfrm>
          <a:prstGeom prst="rect">
            <a:avLst/>
          </a:prstGeom>
        </p:spPr>
      </p:pic>
      <p:sp>
        <p:nvSpPr>
          <p:cNvPr id="4" name="Rectangle 3"/>
          <p:cNvSpPr/>
          <p:nvPr/>
        </p:nvSpPr>
        <p:spPr>
          <a:xfrm>
            <a:off x="3071802" y="357166"/>
            <a:ext cx="4201984" cy="584775"/>
          </a:xfrm>
          <a:prstGeom prst="rect">
            <a:avLst/>
          </a:prstGeom>
        </p:spPr>
        <p:txBody>
          <a:bodyPr wrap="none">
            <a:spAutoFit/>
          </a:bodyPr>
          <a:lstStyle/>
          <a:p>
            <a:pPr algn="just"/>
            <a:r>
              <a:rPr lang="en-US" sz="3200" b="1" dirty="0" smtClean="0">
                <a:latin typeface="+mj-lt"/>
                <a:cs typeface="Times New Roman" panose="02020603050405020304" pitchFamily="18" charset="0"/>
              </a:rPr>
              <a:t>ZIGZAG AIR CLASSIFIER</a:t>
            </a:r>
          </a:p>
        </p:txBody>
      </p:sp>
    </p:spTree>
    <p:extLst>
      <p:ext uri="{BB962C8B-B14F-4D97-AF65-F5344CB8AC3E}">
        <p14:creationId xmlns:p14="http://schemas.microsoft.com/office/powerpoint/2010/main" val="3788853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CEE2CD-842D-486C-9DA4-E7F270B6F24A}"/>
              </a:ext>
            </a:extLst>
          </p:cNvPr>
          <p:cNvSpPr>
            <a:spLocks noGrp="1"/>
          </p:cNvSpPr>
          <p:nvPr>
            <p:ph sz="quarter" idx="1"/>
          </p:nvPr>
        </p:nvSpPr>
        <p:spPr>
          <a:xfrm>
            <a:off x="358727" y="1357298"/>
            <a:ext cx="4713340" cy="5226382"/>
          </a:xfrm>
        </p:spPr>
        <p:txBody>
          <a:bodyPr/>
          <a:lstStyle/>
          <a:p>
            <a:pPr marL="0" indent="0" algn="just"/>
            <a:r>
              <a:rPr lang="en-US" sz="1800" dirty="0" smtClean="0">
                <a:solidFill>
                  <a:srgbClr val="002060"/>
                </a:solidFill>
                <a:latin typeface="Century Gothic" pitchFamily="34" charset="0"/>
              </a:rPr>
              <a:t>This helps to stratify the material fed to the separator into heavy and light components.</a:t>
            </a:r>
          </a:p>
          <a:p>
            <a:pPr marL="0" indent="0" algn="just"/>
            <a:r>
              <a:rPr lang="en-US" sz="1800" dirty="0" smtClean="0">
                <a:solidFill>
                  <a:srgbClr val="002060"/>
                </a:solidFill>
                <a:latin typeface="Century Gothic" pitchFamily="34" charset="0"/>
              </a:rPr>
              <a:t> Due to this agitation, the heavier particles tend to settle at the bottom as the shredded waste is conveyed down the length of the separator. </a:t>
            </a: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3897AA-9FF7-4D0E-A125-696118557AB0}"/>
              </a:ext>
            </a:extLst>
          </p:cNvPr>
          <p:cNvPicPr>
            <a:picLocks noChangeAspect="1"/>
          </p:cNvPicPr>
          <p:nvPr/>
        </p:nvPicPr>
        <p:blipFill>
          <a:blip r:embed="rId2"/>
          <a:srcRect l="4886" t="3750" r="7045" b="5000"/>
          <a:stretch>
            <a:fillRect/>
          </a:stretch>
        </p:blipFill>
        <p:spPr>
          <a:xfrm>
            <a:off x="5572100" y="1071546"/>
            <a:ext cx="3571900" cy="5214974"/>
          </a:xfrm>
          <a:prstGeom prst="rect">
            <a:avLst/>
          </a:prstGeom>
        </p:spPr>
      </p:pic>
      <p:sp>
        <p:nvSpPr>
          <p:cNvPr id="4" name="Rectangle 3"/>
          <p:cNvSpPr/>
          <p:nvPr/>
        </p:nvSpPr>
        <p:spPr>
          <a:xfrm>
            <a:off x="1928794" y="285728"/>
            <a:ext cx="5158976" cy="584775"/>
          </a:xfrm>
          <a:prstGeom prst="rect">
            <a:avLst/>
          </a:prstGeom>
        </p:spPr>
        <p:txBody>
          <a:bodyPr wrap="none">
            <a:spAutoFit/>
          </a:bodyPr>
          <a:lstStyle/>
          <a:p>
            <a:pPr algn="just"/>
            <a:r>
              <a:rPr lang="en-US" sz="3200" b="1" dirty="0" smtClean="0">
                <a:latin typeface="+mj-lt"/>
                <a:cs typeface="Times New Roman" panose="02020603050405020304" pitchFamily="18" charset="0"/>
              </a:rPr>
              <a:t>OPEN INLET VIBRATOR TYPE </a:t>
            </a:r>
          </a:p>
        </p:txBody>
      </p:sp>
    </p:spTree>
    <p:extLst>
      <p:ext uri="{BB962C8B-B14F-4D97-AF65-F5344CB8AC3E}">
        <p14:creationId xmlns:p14="http://schemas.microsoft.com/office/powerpoint/2010/main" val="3044702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FBC5A1-02B3-412B-AEA5-30D508ACECDF}"/>
              </a:ext>
            </a:extLst>
          </p:cNvPr>
          <p:cNvSpPr>
            <a:spLocks noGrp="1"/>
          </p:cNvSpPr>
          <p:nvPr>
            <p:ph sz="quarter" idx="1"/>
          </p:nvPr>
        </p:nvSpPr>
        <p:spPr>
          <a:xfrm>
            <a:off x="357158" y="1071546"/>
            <a:ext cx="8786841" cy="5786453"/>
          </a:xfrm>
        </p:spPr>
        <p:txBody>
          <a:bodyPr>
            <a:normAutofit fontScale="92500" lnSpcReduction="10000"/>
          </a:bodyPr>
          <a:lstStyle/>
          <a:p>
            <a:pPr algn="just">
              <a:lnSpc>
                <a:spcPct val="200000"/>
              </a:lnSpc>
            </a:pPr>
            <a:r>
              <a:rPr lang="en-US" sz="1800" i="0" u="none" strike="noStrike" baseline="0" dirty="0" smtClean="0">
                <a:solidFill>
                  <a:srgbClr val="002060"/>
                </a:solidFill>
                <a:latin typeface="Century Gothic" pitchFamily="34" charset="0"/>
              </a:rPr>
              <a:t>The </a:t>
            </a:r>
            <a:r>
              <a:rPr lang="en-US" sz="1800" i="0" u="none" strike="noStrike" baseline="0" dirty="0">
                <a:solidFill>
                  <a:srgbClr val="002060"/>
                </a:solidFill>
                <a:latin typeface="Century Gothic" pitchFamily="34" charset="0"/>
              </a:rPr>
              <a:t>most common method of recovering ferrous scrap from shredded solid wastes involves the use of magnetic recovery systems.</a:t>
            </a:r>
          </a:p>
          <a:p>
            <a:pPr algn="just">
              <a:lnSpc>
                <a:spcPct val="200000"/>
              </a:lnSpc>
            </a:pPr>
            <a:r>
              <a:rPr lang="en-US" sz="1800" i="0" u="none" strike="noStrike" baseline="0" dirty="0">
                <a:solidFill>
                  <a:srgbClr val="002060"/>
                </a:solidFill>
                <a:latin typeface="Century Gothic" pitchFamily="34" charset="0"/>
              </a:rPr>
              <a:t> Ferrous materials are usually recovered either after shredding or before air classification. </a:t>
            </a:r>
          </a:p>
          <a:p>
            <a:pPr algn="just">
              <a:lnSpc>
                <a:spcPct val="200000"/>
              </a:lnSpc>
            </a:pPr>
            <a:r>
              <a:rPr lang="en-US" sz="1800" i="0" u="none" strike="noStrike" baseline="0" dirty="0">
                <a:solidFill>
                  <a:srgbClr val="002060"/>
                </a:solidFill>
                <a:latin typeface="Century Gothic" pitchFamily="34" charset="0"/>
              </a:rPr>
              <a:t>When wastes are mass-fired in incinerators, the magnetic separator is used to remove the ferrous material from the incinerator residue.</a:t>
            </a:r>
          </a:p>
          <a:p>
            <a:pPr algn="just">
              <a:lnSpc>
                <a:spcPct val="200000"/>
              </a:lnSpc>
            </a:pPr>
            <a:r>
              <a:rPr lang="en-US" sz="1800" i="0" u="none" strike="noStrike" baseline="0" dirty="0">
                <a:solidFill>
                  <a:srgbClr val="002060"/>
                </a:solidFill>
                <a:latin typeface="Century Gothic" pitchFamily="34" charset="0"/>
              </a:rPr>
              <a:t> Magnetic recovery systems have also been used at landfill disposal sites. </a:t>
            </a:r>
          </a:p>
          <a:p>
            <a:pPr algn="just">
              <a:lnSpc>
                <a:spcPct val="200000"/>
              </a:lnSpc>
            </a:pPr>
            <a:r>
              <a:rPr lang="en-US" sz="1800" i="0" u="none" strike="noStrike" baseline="0" dirty="0">
                <a:solidFill>
                  <a:srgbClr val="002060"/>
                </a:solidFill>
                <a:latin typeface="Century Gothic" pitchFamily="34" charset="0"/>
              </a:rPr>
              <a:t>The specific locations, where ferrous materials are recovered will depend on the objectives to be achieved, such as reduction of wear and tear on processing and separation equipment, degree of product purity achieved and the required recovery efficiency. </a:t>
            </a:r>
          </a:p>
        </p:txBody>
      </p:sp>
      <p:sp>
        <p:nvSpPr>
          <p:cNvPr id="4" name="Rectangle 3"/>
          <p:cNvSpPr/>
          <p:nvPr/>
        </p:nvSpPr>
        <p:spPr>
          <a:xfrm>
            <a:off x="2571736" y="285728"/>
            <a:ext cx="4902945" cy="646331"/>
          </a:xfrm>
          <a:prstGeom prst="rect">
            <a:avLst/>
          </a:prstGeom>
        </p:spPr>
        <p:txBody>
          <a:bodyPr wrap="none">
            <a:spAutoFit/>
          </a:bodyPr>
          <a:lstStyle/>
          <a:p>
            <a:r>
              <a:rPr lang="en-US" sz="3600" b="1" dirty="0" smtClean="0">
                <a:latin typeface="+mj-lt"/>
                <a:cs typeface="Times New Roman" panose="02020603050405020304" pitchFamily="18" charset="0"/>
              </a:rPr>
              <a:t>MAGNETIC SEPARATION </a:t>
            </a:r>
          </a:p>
        </p:txBody>
      </p:sp>
    </p:spTree>
    <p:extLst>
      <p:ext uri="{BB962C8B-B14F-4D97-AF65-F5344CB8AC3E}">
        <p14:creationId xmlns:p14="http://schemas.microsoft.com/office/powerpoint/2010/main" val="116680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1B4831-3BB6-4359-95A0-0FF11F45557C}"/>
              </a:ext>
            </a:extLst>
          </p:cNvPr>
          <p:cNvPicPr>
            <a:picLocks noGrp="1" noChangeAspect="1"/>
          </p:cNvPicPr>
          <p:nvPr>
            <p:ph sz="quarter" idx="1"/>
          </p:nvPr>
        </p:nvPicPr>
        <p:blipFill>
          <a:blip r:embed="rId2"/>
          <a:stretch>
            <a:fillRect/>
          </a:stretch>
        </p:blipFill>
        <p:spPr>
          <a:xfrm>
            <a:off x="5661079" y="1285860"/>
            <a:ext cx="3482921" cy="2571768"/>
          </a:xfrm>
        </p:spPr>
      </p:pic>
      <p:sp>
        <p:nvSpPr>
          <p:cNvPr id="8" name="Rectangle 7"/>
          <p:cNvSpPr/>
          <p:nvPr/>
        </p:nvSpPr>
        <p:spPr>
          <a:xfrm>
            <a:off x="214282" y="1142984"/>
            <a:ext cx="4929222" cy="5909310"/>
          </a:xfrm>
          <a:prstGeom prst="rect">
            <a:avLst/>
          </a:prstGeom>
        </p:spPr>
        <p:txBody>
          <a:bodyPr wrap="square">
            <a:spAutoFit/>
          </a:bodyPr>
          <a:lstStyle/>
          <a:p>
            <a:pPr algn="just">
              <a:lnSpc>
                <a:spcPct val="200000"/>
              </a:lnSpc>
              <a:buBlip>
                <a:blip r:embed="rId3"/>
              </a:buBlip>
            </a:pPr>
            <a:r>
              <a:rPr lang="en-US" b="1" dirty="0" smtClean="0">
                <a:solidFill>
                  <a:srgbClr val="002060"/>
                </a:solidFill>
                <a:latin typeface="Century Gothic" pitchFamily="34" charset="0"/>
                <a:cs typeface="Times New Roman" panose="02020603050405020304" pitchFamily="18" charset="0"/>
              </a:rPr>
              <a:t>In this type of separator, a permanent magnet is used to attract the ferrous metal from the waste stream. When the attracted metal reaches the area, where there is no magnetism, it falls away freely. This ferrous metal is then collected in a container. </a:t>
            </a:r>
          </a:p>
          <a:p>
            <a:pPr algn="just">
              <a:lnSpc>
                <a:spcPct val="200000"/>
              </a:lnSpc>
              <a:buBlip>
                <a:blip r:embed="rId3"/>
              </a:buBlip>
            </a:pPr>
            <a:r>
              <a:rPr lang="en-US" b="1" dirty="0" smtClean="0">
                <a:solidFill>
                  <a:srgbClr val="002060"/>
                </a:solidFill>
                <a:latin typeface="Century Gothic" pitchFamily="34" charset="0"/>
                <a:cs typeface="Times New Roman" panose="02020603050405020304" pitchFamily="18" charset="0"/>
              </a:rPr>
              <a:t>This type of separation device is suitable for processing raw refuse, where separators can remove large pieces of ferrous metal easily from the waste stream. </a:t>
            </a:r>
          </a:p>
          <a:p>
            <a:pPr algn="just"/>
            <a:endParaRPr lang="en-US" dirty="0">
              <a:solidFill>
                <a:srgbClr val="0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214282" y="0"/>
            <a:ext cx="9215502" cy="461665"/>
          </a:xfrm>
          <a:prstGeom prst="rect">
            <a:avLst/>
          </a:prstGeom>
        </p:spPr>
        <p:txBody>
          <a:bodyPr wrap="square">
            <a:spAutoFit/>
          </a:bodyPr>
          <a:lstStyle/>
          <a:p>
            <a:r>
              <a:rPr lang="en-US" sz="2400" b="1" dirty="0" smtClean="0">
                <a:cs typeface="Times New Roman" panose="02020603050405020304" pitchFamily="18" charset="0"/>
              </a:rPr>
              <a:t>EQUIPMENT USED FOR MAGNETIC SEPARATION SUSPENDED MAGNET</a:t>
            </a:r>
          </a:p>
        </p:txBody>
      </p:sp>
    </p:spTree>
    <p:extLst>
      <p:ext uri="{BB962C8B-B14F-4D97-AF65-F5344CB8AC3E}">
        <p14:creationId xmlns:p14="http://schemas.microsoft.com/office/powerpoint/2010/main" val="3301685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052E79-38D3-40D4-8177-AAF0A5AE7B35}"/>
              </a:ext>
            </a:extLst>
          </p:cNvPr>
          <p:cNvSpPr txBox="1"/>
          <p:nvPr/>
        </p:nvSpPr>
        <p:spPr>
          <a:xfrm>
            <a:off x="0" y="1142984"/>
            <a:ext cx="5286379" cy="5386090"/>
          </a:xfrm>
          <a:prstGeom prst="rect">
            <a:avLst/>
          </a:prstGeom>
          <a:noFill/>
        </p:spPr>
        <p:txBody>
          <a:bodyPr wrap="square">
            <a:spAutoFit/>
          </a:bodyPr>
          <a:lstStyle/>
          <a:p>
            <a:r>
              <a:rPr lang="en-US" sz="2000" b="1" i="0" u="none" strike="noStrike" baseline="0" dirty="0" smtClean="0">
                <a:solidFill>
                  <a:srgbClr val="C00000"/>
                </a:solidFill>
                <a:cs typeface="Times New Roman" panose="02020603050405020304" pitchFamily="18" charset="0"/>
              </a:rPr>
              <a:t>MAGNETIC PULLEY: </a:t>
            </a:r>
          </a:p>
          <a:p>
            <a:pPr marL="285750" indent="-285750" algn="just">
              <a:lnSpc>
                <a:spcPct val="200000"/>
              </a:lnSpc>
              <a:buBlip>
                <a:blip r:embed="rId2"/>
              </a:buBlip>
            </a:pPr>
            <a:r>
              <a:rPr lang="en-US" b="1" i="0" u="none" strike="noStrike" baseline="0" dirty="0" smtClean="0">
                <a:solidFill>
                  <a:srgbClr val="002060"/>
                </a:solidFill>
                <a:latin typeface="Century Gothic" pitchFamily="34" charset="0"/>
                <a:cs typeface="Times New Roman" panose="02020603050405020304" pitchFamily="18" charset="0"/>
              </a:rPr>
              <a:t>This </a:t>
            </a:r>
            <a:r>
              <a:rPr lang="en-US" b="1" i="0" u="none" strike="noStrike" baseline="0" dirty="0">
                <a:solidFill>
                  <a:srgbClr val="002060"/>
                </a:solidFill>
                <a:latin typeface="Century Gothic" pitchFamily="34" charset="0"/>
                <a:cs typeface="Times New Roman" panose="02020603050405020304" pitchFamily="18" charset="0"/>
              </a:rPr>
              <a:t>consists of a drum type device containing permanent magnets or electromagnets over which a conveyor or a similar transfer mechanism carries the waste stream. </a:t>
            </a:r>
          </a:p>
          <a:p>
            <a:pPr marL="285750" indent="-285750" algn="just">
              <a:lnSpc>
                <a:spcPct val="200000"/>
              </a:lnSpc>
              <a:buBlip>
                <a:blip r:embed="rId2"/>
              </a:buBlip>
            </a:pPr>
            <a:r>
              <a:rPr lang="en-US" b="1" i="0" u="none" strike="noStrike" baseline="0" dirty="0">
                <a:solidFill>
                  <a:srgbClr val="002060"/>
                </a:solidFill>
                <a:latin typeface="Century Gothic" pitchFamily="34" charset="0"/>
                <a:cs typeface="Times New Roman" panose="02020603050405020304" pitchFamily="18" charset="0"/>
              </a:rPr>
              <a:t>The conveyor belt conforms to the rounded shape of the magnetic drum and the magnetic force pulls the ferrous material away from the falling stream of solid waste. </a:t>
            </a:r>
            <a:endParaRPr lang="en-US" b="1" dirty="0">
              <a:solidFill>
                <a:srgbClr val="002060"/>
              </a:solidFill>
              <a:latin typeface="Century Gothic"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FDADA5D0-F5DA-4451-8A6C-66ADB7F8CBBD}"/>
              </a:ext>
            </a:extLst>
          </p:cNvPr>
          <p:cNvPicPr>
            <a:picLocks noChangeAspect="1"/>
          </p:cNvPicPr>
          <p:nvPr/>
        </p:nvPicPr>
        <p:blipFill>
          <a:blip r:embed="rId3"/>
          <a:srcRect l="7725" r="2661"/>
          <a:stretch>
            <a:fillRect/>
          </a:stretch>
        </p:blipFill>
        <p:spPr>
          <a:xfrm>
            <a:off x="5572132" y="1500174"/>
            <a:ext cx="3571868" cy="3536300"/>
          </a:xfrm>
          <a:prstGeom prst="rect">
            <a:avLst/>
          </a:prstGeom>
        </p:spPr>
      </p:pic>
      <p:sp>
        <p:nvSpPr>
          <p:cNvPr id="6" name="Rectangle 5"/>
          <p:cNvSpPr/>
          <p:nvPr/>
        </p:nvSpPr>
        <p:spPr>
          <a:xfrm>
            <a:off x="214282" y="0"/>
            <a:ext cx="9215502" cy="461665"/>
          </a:xfrm>
          <a:prstGeom prst="rect">
            <a:avLst/>
          </a:prstGeom>
        </p:spPr>
        <p:txBody>
          <a:bodyPr wrap="square">
            <a:spAutoFit/>
          </a:bodyPr>
          <a:lstStyle/>
          <a:p>
            <a:r>
              <a:rPr lang="en-US" sz="2400" b="1" dirty="0" smtClean="0">
                <a:cs typeface="Times New Roman" panose="02020603050405020304" pitchFamily="18" charset="0"/>
              </a:rPr>
              <a:t>EQUIPMENT USED FOR MAGNETIC SEPARATION SUSPENDED MAGNET</a:t>
            </a:r>
          </a:p>
        </p:txBody>
      </p:sp>
    </p:spTree>
    <p:extLst>
      <p:ext uri="{BB962C8B-B14F-4D97-AF65-F5344CB8AC3E}">
        <p14:creationId xmlns:p14="http://schemas.microsoft.com/office/powerpoint/2010/main" val="33016852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7B21-95F8-43C0-AE87-5CC0A4467945}"/>
              </a:ext>
            </a:extLst>
          </p:cNvPr>
          <p:cNvSpPr>
            <a:spLocks noGrp="1"/>
          </p:cNvSpPr>
          <p:nvPr>
            <p:ph type="title"/>
          </p:nvPr>
        </p:nvSpPr>
        <p:spPr>
          <a:xfrm>
            <a:off x="628650" y="365126"/>
            <a:ext cx="7886700" cy="165817"/>
          </a:xfrm>
        </p:spPr>
        <p:txBody>
          <a:bodyPr>
            <a:normAutofit fontScale="90000"/>
          </a:bodyPr>
          <a:lstStyle/>
          <a:p>
            <a:r>
              <a:rPr lang="en-US" dirty="0" smtClean="0">
                <a:solidFill>
                  <a:schemeClr val="accent2"/>
                </a:solidFill>
                <a:latin typeface="Times New Roman" panose="02020603050405020304" pitchFamily="18" charset="0"/>
                <a:cs typeface="Times New Roman" panose="02020603050405020304" pitchFamily="18" charset="0"/>
              </a:rPr>
              <a:t/>
            </a:r>
            <a:br>
              <a:rPr lang="en-US" dirty="0" smtClean="0">
                <a:solidFill>
                  <a:schemeClr val="accent2"/>
                </a:solidFill>
                <a:latin typeface="Times New Roman" panose="02020603050405020304" pitchFamily="18" charset="0"/>
                <a:cs typeface="Times New Roman" panose="02020603050405020304" pitchFamily="18" charset="0"/>
              </a:rPr>
            </a:br>
            <a:r>
              <a:rPr lang="en-US" dirty="0" smtClean="0">
                <a:cs typeface="Times New Roman" panose="02020603050405020304" pitchFamily="18" charset="0"/>
              </a:rPr>
              <a:t>SCREENING </a:t>
            </a:r>
            <a:br>
              <a:rPr lang="en-US" dirty="0" smtClean="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0099FCC-EADA-474C-AF5E-B64CEE224CDA}"/>
              </a:ext>
            </a:extLst>
          </p:cNvPr>
          <p:cNvSpPr>
            <a:spLocks noGrp="1"/>
          </p:cNvSpPr>
          <p:nvPr>
            <p:ph sz="quarter" idx="1"/>
          </p:nvPr>
        </p:nvSpPr>
        <p:spPr>
          <a:xfrm>
            <a:off x="0" y="1000108"/>
            <a:ext cx="5715008" cy="6007509"/>
          </a:xfrm>
        </p:spPr>
        <p:txBody>
          <a:bodyPr>
            <a:normAutofit fontScale="92500" lnSpcReduction="20000"/>
          </a:bodyPr>
          <a:lstStyle/>
          <a:p>
            <a:pPr algn="just">
              <a:lnSpc>
                <a:spcPct val="200000"/>
              </a:lnSpc>
            </a:pPr>
            <a:r>
              <a:rPr lang="en-US" sz="1800" i="0" u="none" strike="noStrike" baseline="0" dirty="0" smtClean="0">
                <a:solidFill>
                  <a:srgbClr val="002060"/>
                </a:solidFill>
                <a:latin typeface="Century Gothic" pitchFamily="34" charset="0"/>
              </a:rPr>
              <a:t>Screening </a:t>
            </a:r>
            <a:r>
              <a:rPr lang="en-US" sz="1800" i="0" u="none" strike="noStrike" baseline="0" dirty="0">
                <a:solidFill>
                  <a:srgbClr val="002060"/>
                </a:solidFill>
                <a:latin typeface="Century Gothic" pitchFamily="34" charset="0"/>
              </a:rPr>
              <a:t>is the most common form of separating solid wastes, depending on their size by the use of one or more screening surfaces.</a:t>
            </a:r>
          </a:p>
          <a:p>
            <a:pPr algn="just">
              <a:lnSpc>
                <a:spcPct val="200000"/>
              </a:lnSpc>
            </a:pPr>
            <a:r>
              <a:rPr lang="en-US" sz="1800" i="0" u="none" strike="noStrike" baseline="0" dirty="0">
                <a:solidFill>
                  <a:srgbClr val="002060"/>
                </a:solidFill>
                <a:latin typeface="Century Gothic" pitchFamily="34" charset="0"/>
              </a:rPr>
              <a:t> Screening has a number of applications in solid waste resource and energy recovery systems. </a:t>
            </a:r>
          </a:p>
          <a:p>
            <a:pPr algn="just">
              <a:lnSpc>
                <a:spcPct val="200000"/>
              </a:lnSpc>
            </a:pPr>
            <a:r>
              <a:rPr lang="en-US" sz="1800" i="0" u="none" strike="noStrike" baseline="0" dirty="0">
                <a:solidFill>
                  <a:srgbClr val="002060"/>
                </a:solidFill>
                <a:latin typeface="Century Gothic" pitchFamily="34" charset="0"/>
              </a:rPr>
              <a:t>Screens can be used before or after shredding and after air separation of wastes in various applications dealing with both light and heavy fraction materials. </a:t>
            </a:r>
          </a:p>
          <a:p>
            <a:pPr algn="just">
              <a:lnSpc>
                <a:spcPct val="200000"/>
              </a:lnSpc>
            </a:pPr>
            <a:r>
              <a:rPr lang="en-US" sz="1800" i="0" u="none" strike="noStrike" baseline="0" dirty="0">
                <a:solidFill>
                  <a:srgbClr val="002060"/>
                </a:solidFill>
                <a:latin typeface="Century Gothic" pitchFamily="34" charset="0"/>
              </a:rPr>
              <a:t>The most commonly used screens are rotary drum screens and various forms of vibrating screens. </a:t>
            </a:r>
          </a:p>
          <a:p>
            <a:pPr marL="0" indent="0" algn="just">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8792B0D-3D78-4B7E-9F77-D478A889D2E1}"/>
              </a:ext>
            </a:extLst>
          </p:cNvPr>
          <p:cNvPicPr>
            <a:picLocks noChangeAspect="1"/>
          </p:cNvPicPr>
          <p:nvPr/>
        </p:nvPicPr>
        <p:blipFill>
          <a:blip r:embed="rId2"/>
          <a:stretch>
            <a:fillRect/>
          </a:stretch>
        </p:blipFill>
        <p:spPr>
          <a:xfrm>
            <a:off x="5798712" y="2428868"/>
            <a:ext cx="3345288" cy="1940365"/>
          </a:xfrm>
          <a:prstGeom prst="rect">
            <a:avLst/>
          </a:prstGeom>
        </p:spPr>
      </p:pic>
    </p:spTree>
    <p:extLst>
      <p:ext uri="{BB962C8B-B14F-4D97-AF65-F5344CB8AC3E}">
        <p14:creationId xmlns:p14="http://schemas.microsoft.com/office/powerpoint/2010/main" val="894629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cs typeface="Times New Roman" panose="02020603050405020304" pitchFamily="18" charset="0"/>
              </a:rPr>
              <a:t>SCREENING </a:t>
            </a:r>
            <a:br>
              <a:rPr lang="en-US" dirty="0" smtClean="0">
                <a:cs typeface="Times New Roman" panose="02020603050405020304" pitchFamily="18" charset="0"/>
              </a:rPr>
            </a:br>
            <a:endParaRPr lang="en-US" dirty="0"/>
          </a:p>
        </p:txBody>
      </p:sp>
      <p:pic>
        <p:nvPicPr>
          <p:cNvPr id="6146" name="Picture 2"/>
          <p:cNvPicPr>
            <a:picLocks noGrp="1" noChangeAspect="1" noChangeArrowheads="1"/>
          </p:cNvPicPr>
          <p:nvPr>
            <p:ph sz="quarter" idx="1"/>
          </p:nvPr>
        </p:nvPicPr>
        <p:blipFill>
          <a:blip r:embed="rId2"/>
          <a:srcRect/>
          <a:stretch>
            <a:fillRect/>
          </a:stretch>
        </p:blipFill>
        <p:spPr bwMode="auto">
          <a:xfrm>
            <a:off x="928662" y="1105515"/>
            <a:ext cx="7572397" cy="57524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OTHER SEPARATION TECHNIQUES</a:t>
            </a:r>
            <a:endParaRPr lang="en-IN" dirty="0">
              <a:cs typeface="Times New Roman" panose="02020603050405020304" pitchFamily="18" charset="0"/>
            </a:endParaRPr>
          </a:p>
        </p:txBody>
      </p:sp>
      <p:sp>
        <p:nvSpPr>
          <p:cNvPr id="4" name="Content Placeholder 3"/>
          <p:cNvSpPr>
            <a:spLocks noGrp="1"/>
          </p:cNvSpPr>
          <p:nvPr>
            <p:ph idx="1"/>
          </p:nvPr>
        </p:nvSpPr>
        <p:spPr>
          <a:xfrm>
            <a:off x="0" y="1071546"/>
            <a:ext cx="9358346" cy="5786454"/>
          </a:xfrm>
        </p:spPr>
        <p:txBody>
          <a:bodyPr>
            <a:noAutofit/>
          </a:bodyPr>
          <a:lstStyle/>
          <a:p>
            <a:pPr marL="0" indent="0">
              <a:buNone/>
            </a:pPr>
            <a:r>
              <a:rPr lang="en-US" sz="1700" dirty="0" smtClean="0">
                <a:solidFill>
                  <a:srgbClr val="C00000"/>
                </a:solidFill>
                <a:latin typeface="Century Gothic" pitchFamily="34" charset="0"/>
              </a:rPr>
              <a:t>HAND-SORTING OR PREVIEWING: </a:t>
            </a:r>
          </a:p>
          <a:p>
            <a:pPr algn="just"/>
            <a:r>
              <a:rPr lang="en-US" sz="1700" dirty="0" smtClean="0">
                <a:latin typeface="Century Gothic" pitchFamily="34" charset="0"/>
              </a:rPr>
              <a:t>Previewing </a:t>
            </a:r>
            <a:r>
              <a:rPr lang="en-US" sz="1700" dirty="0">
                <a:latin typeface="Century Gothic" pitchFamily="34" charset="0"/>
              </a:rPr>
              <a:t>of the waste stream and manual removal of large sized materials is necessary, prior to most types of separation or size reduction techniques. </a:t>
            </a:r>
            <a:endParaRPr lang="en-US" sz="1700" dirty="0" smtClean="0">
              <a:latin typeface="Century Gothic" pitchFamily="34" charset="0"/>
            </a:endParaRPr>
          </a:p>
          <a:p>
            <a:pPr algn="just"/>
            <a:r>
              <a:rPr lang="en-US" sz="1700" dirty="0" smtClean="0">
                <a:latin typeface="Century Gothic" pitchFamily="34" charset="0"/>
              </a:rPr>
              <a:t>This </a:t>
            </a:r>
            <a:r>
              <a:rPr lang="en-US" sz="1700" dirty="0">
                <a:latin typeface="Century Gothic" pitchFamily="34" charset="0"/>
              </a:rPr>
              <a:t>is done to prevent damage or stoppage of equipment such as shredders or screens, due to items such as rugs, pillows, mattresses, large metallic or plastic objects, wood or other construction materials, paint cans, etc</a:t>
            </a:r>
            <a:r>
              <a:rPr lang="en-US" sz="1700" dirty="0" smtClean="0">
                <a:latin typeface="Century Gothic" pitchFamily="34" charset="0"/>
              </a:rPr>
              <a:t>.</a:t>
            </a:r>
          </a:p>
          <a:p>
            <a:pPr marL="0" indent="0">
              <a:buNone/>
            </a:pPr>
            <a:r>
              <a:rPr lang="en-US" sz="1700" dirty="0" smtClean="0">
                <a:solidFill>
                  <a:srgbClr val="C00000"/>
                </a:solidFill>
                <a:latin typeface="Century Gothic" pitchFamily="34" charset="0"/>
              </a:rPr>
              <a:t>INERTIAL SEPARATION: </a:t>
            </a:r>
          </a:p>
          <a:p>
            <a:pPr algn="just"/>
            <a:r>
              <a:rPr lang="en-US" sz="1700" dirty="0" smtClean="0">
                <a:latin typeface="Century Gothic" pitchFamily="34" charset="0"/>
              </a:rPr>
              <a:t>Inertial </a:t>
            </a:r>
            <a:r>
              <a:rPr lang="en-US" sz="1700" dirty="0">
                <a:latin typeface="Century Gothic" pitchFamily="34" charset="0"/>
              </a:rPr>
              <a:t>methods rely on ballistic or gravity separation principles to separate shredded solid wastes into light (i.e., organic) and heavy (i.e., inorganic) particles. </a:t>
            </a:r>
          </a:p>
          <a:p>
            <a:pPr algn="just"/>
            <a:r>
              <a:rPr lang="en-US" sz="1700" dirty="0">
                <a:latin typeface="Century Gothic" pitchFamily="34" charset="0"/>
              </a:rPr>
              <a:t>Mainly two different types of inertial separators based on the modes of operation </a:t>
            </a:r>
          </a:p>
          <a:p>
            <a:pPr marL="1168400" indent="-357188" algn="just">
              <a:buFont typeface="Arial" panose="020B0604020202020204" pitchFamily="34" charset="0"/>
              <a:buChar char="•"/>
            </a:pPr>
            <a:r>
              <a:rPr lang="en-IN" sz="1700" dirty="0">
                <a:latin typeface="Century Gothic" pitchFamily="34" charset="0"/>
              </a:rPr>
              <a:t>Ballistic Inertial Separator</a:t>
            </a:r>
          </a:p>
          <a:p>
            <a:pPr marL="1168400" indent="-357188" algn="just">
              <a:buFont typeface="Arial" panose="020B0604020202020204" pitchFamily="34" charset="0"/>
              <a:buChar char="•"/>
            </a:pPr>
            <a:r>
              <a:rPr lang="en-IN" sz="1700" dirty="0">
                <a:latin typeface="Century Gothic" pitchFamily="34" charset="0"/>
              </a:rPr>
              <a:t>Inclined Conveyor Separator</a:t>
            </a:r>
          </a:p>
          <a:p>
            <a:pPr algn="just">
              <a:buFont typeface="Arial" panose="020B0604020202020204" pitchFamily="34" charset="0"/>
              <a:buChar char="•"/>
            </a:pPr>
            <a:endParaRPr lang="en-IN" sz="18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987" y="274639"/>
            <a:ext cx="8229600" cy="1143000"/>
          </a:xfrm>
        </p:spPr>
        <p:txBody>
          <a:bodyPr/>
          <a:lstStyle/>
          <a:p>
            <a:r>
              <a:rPr lang="en-IN" dirty="0" smtClean="0">
                <a:cs typeface="Times New Roman" panose="02020603050405020304" pitchFamily="18" charset="0"/>
              </a:rPr>
              <a:t>OTHER SEPARATION TECHNIQUES</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98405" y="3000372"/>
            <a:ext cx="4273595" cy="3429024"/>
          </a:xfrm>
          <a:prstGeom prst="rect">
            <a:avLst/>
          </a:prstGeom>
          <a:ln w="3175">
            <a:solidFill>
              <a:schemeClr val="tx1"/>
            </a:solidFill>
          </a:ln>
        </p:spPr>
      </p:pic>
      <p:pic>
        <p:nvPicPr>
          <p:cNvPr id="5" name="Picture 4"/>
          <p:cNvPicPr>
            <a:picLocks noChangeAspect="1"/>
          </p:cNvPicPr>
          <p:nvPr/>
        </p:nvPicPr>
        <p:blipFill>
          <a:blip r:embed="rId3"/>
          <a:stretch>
            <a:fillRect/>
          </a:stretch>
        </p:blipFill>
        <p:spPr>
          <a:xfrm>
            <a:off x="4857752" y="3000372"/>
            <a:ext cx="4071966" cy="3500462"/>
          </a:xfrm>
          <a:prstGeom prst="rect">
            <a:avLst/>
          </a:prstGeom>
          <a:ln w="3175">
            <a:solidFill>
              <a:schemeClr val="tx1"/>
            </a:solidFill>
          </a:ln>
        </p:spPr>
      </p:pic>
      <p:sp>
        <p:nvSpPr>
          <p:cNvPr id="6" name="Rectangle 5"/>
          <p:cNvSpPr/>
          <p:nvPr/>
        </p:nvSpPr>
        <p:spPr>
          <a:xfrm>
            <a:off x="4786314" y="2143116"/>
            <a:ext cx="3918060" cy="369332"/>
          </a:xfrm>
          <a:prstGeom prst="rect">
            <a:avLst/>
          </a:prstGeom>
        </p:spPr>
        <p:txBody>
          <a:bodyPr wrap="none">
            <a:spAutoFit/>
          </a:bodyPr>
          <a:lstStyle/>
          <a:p>
            <a:r>
              <a:rPr lang="en-IN" b="1" dirty="0" smtClean="0">
                <a:solidFill>
                  <a:srgbClr val="C00000"/>
                </a:solidFill>
                <a:latin typeface="Century Gothic" pitchFamily="34" charset="0"/>
                <a:cs typeface="Times New Roman" panose="02020603050405020304" pitchFamily="18" charset="0"/>
              </a:rPr>
              <a:t>INCLINED CONVEYOR SEPARATOR</a:t>
            </a:r>
            <a:endParaRPr lang="en-IN" b="1" dirty="0">
              <a:solidFill>
                <a:srgbClr val="C00000"/>
              </a:solidFill>
              <a:latin typeface="Century Gothic" pitchFamily="34" charset="0"/>
              <a:cs typeface="Times New Roman" panose="02020603050405020304" pitchFamily="18" charset="0"/>
            </a:endParaRPr>
          </a:p>
        </p:txBody>
      </p:sp>
      <p:sp>
        <p:nvSpPr>
          <p:cNvPr id="7" name="Rectangle 6"/>
          <p:cNvSpPr/>
          <p:nvPr/>
        </p:nvSpPr>
        <p:spPr>
          <a:xfrm>
            <a:off x="285720" y="2071678"/>
            <a:ext cx="3541354" cy="369332"/>
          </a:xfrm>
          <a:prstGeom prst="rect">
            <a:avLst/>
          </a:prstGeom>
        </p:spPr>
        <p:txBody>
          <a:bodyPr wrap="none">
            <a:spAutoFit/>
          </a:bodyPr>
          <a:lstStyle/>
          <a:p>
            <a:r>
              <a:rPr lang="en-IN" b="1" dirty="0" smtClean="0">
                <a:solidFill>
                  <a:srgbClr val="C00000"/>
                </a:solidFill>
                <a:latin typeface="Century Gothic" pitchFamily="34" charset="0"/>
                <a:cs typeface="Times New Roman" panose="02020603050405020304" pitchFamily="18" charset="0"/>
              </a:rPr>
              <a:t>BALLISTIC INERTIAL SEPARATOR</a:t>
            </a:r>
            <a:endParaRPr lang="en-IN" b="1" dirty="0">
              <a:solidFill>
                <a:srgbClr val="C00000"/>
              </a:solidFill>
              <a:latin typeface="Century Gothic" pitchFamily="34" charset="0"/>
              <a:cs typeface="Times New Roman" panose="02020603050405020304" pitchFamily="18" charset="0"/>
            </a:endParaRPr>
          </a:p>
        </p:txBody>
      </p:sp>
    </p:spTree>
    <p:extLst>
      <p:ext uri="{BB962C8B-B14F-4D97-AF65-F5344CB8AC3E}">
        <p14:creationId xmlns:p14="http://schemas.microsoft.com/office/powerpoint/2010/main" val="41372150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OTHER SEPARATION TECHNIQUES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14282" y="1142984"/>
            <a:ext cx="8715436" cy="5500726"/>
          </a:xfrm>
        </p:spPr>
        <p:txBody>
          <a:bodyPr>
            <a:normAutofit fontScale="70000" lnSpcReduction="20000"/>
          </a:bodyPr>
          <a:lstStyle/>
          <a:p>
            <a:pPr marL="0" indent="0">
              <a:buNone/>
            </a:pPr>
            <a:r>
              <a:rPr lang="en-US" dirty="0" smtClean="0">
                <a:solidFill>
                  <a:srgbClr val="C00000"/>
                </a:solidFill>
              </a:rPr>
              <a:t>FLOTATION: </a:t>
            </a:r>
          </a:p>
          <a:p>
            <a:pPr algn="just"/>
            <a:r>
              <a:rPr lang="en-US" dirty="0" smtClean="0">
                <a:solidFill>
                  <a:srgbClr val="002060"/>
                </a:solidFill>
                <a:latin typeface="Century Gothic" pitchFamily="34" charset="0"/>
              </a:rPr>
              <a:t>In </a:t>
            </a:r>
            <a:r>
              <a:rPr lang="en-US" dirty="0">
                <a:solidFill>
                  <a:srgbClr val="002060"/>
                </a:solidFill>
                <a:latin typeface="Century Gothic" pitchFamily="34" charset="0"/>
              </a:rPr>
              <a:t>the flotation process, glass-rich feedstock, which is produced by screening the heavy fraction of the air-classified wastes after ferrous metal separation, is immersed in water in a soluble tank. </a:t>
            </a:r>
            <a:endParaRPr lang="en-US" dirty="0" smtClean="0">
              <a:solidFill>
                <a:srgbClr val="002060"/>
              </a:solidFill>
              <a:latin typeface="Century Gothic" pitchFamily="34" charset="0"/>
            </a:endParaRPr>
          </a:p>
          <a:p>
            <a:pPr algn="just"/>
            <a:r>
              <a:rPr lang="en-US" dirty="0" smtClean="0">
                <a:solidFill>
                  <a:srgbClr val="002060"/>
                </a:solidFill>
                <a:latin typeface="Century Gothic" pitchFamily="34" charset="0"/>
              </a:rPr>
              <a:t>Glass </a:t>
            </a:r>
            <a:r>
              <a:rPr lang="en-US" dirty="0">
                <a:solidFill>
                  <a:srgbClr val="002060"/>
                </a:solidFill>
                <a:latin typeface="Century Gothic" pitchFamily="34" charset="0"/>
              </a:rPr>
              <a:t>chips, rocks, bricks, bones and dense plastic materials that sink to the bottom are removed with belt scrappers for further processing. </a:t>
            </a:r>
            <a:endParaRPr lang="en-US" dirty="0" smtClean="0">
              <a:solidFill>
                <a:srgbClr val="002060"/>
              </a:solidFill>
              <a:latin typeface="Century Gothic" pitchFamily="34" charset="0"/>
            </a:endParaRPr>
          </a:p>
          <a:p>
            <a:pPr algn="just"/>
            <a:r>
              <a:rPr lang="en-US" dirty="0" smtClean="0">
                <a:solidFill>
                  <a:srgbClr val="002060"/>
                </a:solidFill>
                <a:latin typeface="Century Gothic" pitchFamily="34" charset="0"/>
              </a:rPr>
              <a:t>Light </a:t>
            </a:r>
            <a:r>
              <a:rPr lang="en-US" dirty="0">
                <a:solidFill>
                  <a:srgbClr val="002060"/>
                </a:solidFill>
                <a:latin typeface="Century Gothic" pitchFamily="34" charset="0"/>
              </a:rPr>
              <a:t>organic and other materials that float are skimmed from the surface. These materials are taken to landfill sites or to incinerators for energy recovery. </a:t>
            </a:r>
            <a:endParaRPr lang="en-US" dirty="0" smtClean="0">
              <a:solidFill>
                <a:srgbClr val="002060"/>
              </a:solidFill>
              <a:latin typeface="Century Gothic" pitchFamily="34" charset="0"/>
            </a:endParaRPr>
          </a:p>
          <a:p>
            <a:pPr algn="just"/>
            <a:r>
              <a:rPr lang="en-US" dirty="0" smtClean="0">
                <a:solidFill>
                  <a:srgbClr val="002060"/>
                </a:solidFill>
                <a:latin typeface="Century Gothic" pitchFamily="34" charset="0"/>
              </a:rPr>
              <a:t>Chemical </a:t>
            </a:r>
            <a:r>
              <a:rPr lang="en-US" dirty="0">
                <a:solidFill>
                  <a:srgbClr val="002060"/>
                </a:solidFill>
                <a:latin typeface="Century Gothic" pitchFamily="34" charset="0"/>
              </a:rPr>
              <a:t>adhesives (flocculants) are also used to improve the capture of light organic and fine inorganic materials. </a:t>
            </a:r>
            <a:endParaRPr lang="en-IN" dirty="0">
              <a:solidFill>
                <a:srgbClr val="002060"/>
              </a:solidFill>
              <a:latin typeface="Century Gothic" pitchFamily="34" charset="0"/>
            </a:endParaRPr>
          </a:p>
        </p:txBody>
      </p:sp>
    </p:spTree>
    <p:extLst>
      <p:ext uri="{BB962C8B-B14F-4D97-AF65-F5344CB8AC3E}">
        <p14:creationId xmlns:p14="http://schemas.microsoft.com/office/powerpoint/2010/main" val="3163051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758825"/>
          </a:xfrm>
        </p:spPr>
        <p:txBody>
          <a:bodyPr rtlCol="0">
            <a:noAutofit/>
          </a:bodyPr>
          <a:lstStyle/>
          <a:p>
            <a:pPr eaLnBrk="1" fontAlgn="auto" hangingPunct="1">
              <a:spcAft>
                <a:spcPts val="0"/>
              </a:spcAft>
              <a:defRPr/>
            </a:pPr>
            <a:r>
              <a:rPr lang="en-US" dirty="0">
                <a:solidFill>
                  <a:schemeClr val="tx2"/>
                </a:solidFill>
              </a:rPr>
              <a:t/>
            </a:r>
            <a:br>
              <a:rPr lang="en-US" dirty="0">
                <a:solidFill>
                  <a:schemeClr val="tx2"/>
                </a:solidFill>
              </a:rPr>
            </a:br>
            <a:r>
              <a:rPr lang="en-US" dirty="0" smtClean="0"/>
              <a:t>WASTE PROCESSING TECHNIQUES</a:t>
            </a:r>
            <a:endParaRPr lang="en-US" dirty="0"/>
          </a:p>
        </p:txBody>
      </p:sp>
      <p:sp>
        <p:nvSpPr>
          <p:cNvPr id="3" name="Content Placeholder 2"/>
          <p:cNvSpPr>
            <a:spLocks noGrp="1"/>
          </p:cNvSpPr>
          <p:nvPr>
            <p:ph idx="1"/>
          </p:nvPr>
        </p:nvSpPr>
        <p:spPr>
          <a:xfrm>
            <a:off x="285720" y="1285860"/>
            <a:ext cx="8858280" cy="5286412"/>
          </a:xfrm>
        </p:spPr>
        <p:txBody>
          <a:bodyPr rtlCol="0">
            <a:normAutofit/>
          </a:bodyPr>
          <a:lstStyle/>
          <a:p>
            <a:pPr eaLnBrk="1" fontAlgn="auto" hangingPunct="1">
              <a:spcAft>
                <a:spcPts val="0"/>
              </a:spcAft>
              <a:defRPr/>
            </a:pPr>
            <a:endParaRPr lang="en-US" dirty="0"/>
          </a:p>
        </p:txBody>
      </p:sp>
      <p:pic>
        <p:nvPicPr>
          <p:cNvPr id="65538" name="Picture 2" descr="research | Laboratory of Solid Waste Disposal Engineering"/>
          <p:cNvPicPr>
            <a:picLocks noChangeAspect="1" noChangeArrowheads="1"/>
          </p:cNvPicPr>
          <p:nvPr/>
        </p:nvPicPr>
        <p:blipFill>
          <a:blip r:embed="rId2"/>
          <a:srcRect/>
          <a:stretch>
            <a:fillRect/>
          </a:stretch>
        </p:blipFill>
        <p:spPr bwMode="auto">
          <a:xfrm>
            <a:off x="571472" y="1000108"/>
            <a:ext cx="8300203" cy="5572164"/>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OTHER SEPARATION TECHNIQUES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0" y="1214422"/>
            <a:ext cx="4749678" cy="5448419"/>
          </a:xfrm>
        </p:spPr>
        <p:txBody>
          <a:bodyPr>
            <a:noAutofit/>
          </a:bodyPr>
          <a:lstStyle/>
          <a:p>
            <a:pPr marL="0" indent="0">
              <a:buNone/>
            </a:pPr>
            <a:r>
              <a:rPr lang="en-US" sz="1700" dirty="0" smtClean="0">
                <a:solidFill>
                  <a:srgbClr val="C00000"/>
                </a:solidFill>
                <a:latin typeface="Century Gothic" pitchFamily="34" charset="0"/>
              </a:rPr>
              <a:t>OPTICAL SORTING: </a:t>
            </a:r>
          </a:p>
          <a:p>
            <a:pPr algn="just"/>
            <a:r>
              <a:rPr lang="en-US" sz="1600" dirty="0" smtClean="0">
                <a:latin typeface="Century Gothic" pitchFamily="34" charset="0"/>
              </a:rPr>
              <a:t>Optical </a:t>
            </a:r>
            <a:r>
              <a:rPr lang="en-US" sz="1600" dirty="0">
                <a:latin typeface="Century Gothic" pitchFamily="34" charset="0"/>
              </a:rPr>
              <a:t>sorting is used mostly to separate glass from the waste stream, and this can be accomplished by identification of the transparent properties of glass to sort it from opaque materials (e.g., stones, ceramics, bottle caps, corks, etc.) in the waste stream</a:t>
            </a:r>
            <a:r>
              <a:rPr lang="en-US" sz="1600" dirty="0" smtClean="0">
                <a:latin typeface="Century Gothic" pitchFamily="34" charset="0"/>
              </a:rPr>
              <a:t>.</a:t>
            </a:r>
          </a:p>
          <a:p>
            <a:pPr algn="just"/>
            <a:r>
              <a:rPr lang="en-US" sz="1600" dirty="0" smtClean="0">
                <a:latin typeface="Century Gothic" pitchFamily="34" charset="0"/>
              </a:rPr>
              <a:t>Optical </a:t>
            </a:r>
            <a:r>
              <a:rPr lang="en-US" sz="1600" dirty="0">
                <a:latin typeface="Century Gothic" pitchFamily="34" charset="0"/>
              </a:rPr>
              <a:t>sorting involves a compressed air blast that removes or separates the glasses – plain or </a:t>
            </a:r>
            <a:r>
              <a:rPr lang="en-US" sz="1600" dirty="0" smtClean="0">
                <a:latin typeface="Century Gothic" pitchFamily="34" charset="0"/>
              </a:rPr>
              <a:t>colored. </a:t>
            </a:r>
          </a:p>
          <a:p>
            <a:pPr algn="just"/>
            <a:r>
              <a:rPr lang="en-US" sz="1600" dirty="0" smtClean="0">
                <a:latin typeface="Century Gothic" pitchFamily="34" charset="0"/>
              </a:rPr>
              <a:t>An </a:t>
            </a:r>
            <a:r>
              <a:rPr lang="en-US" sz="1600" dirty="0">
                <a:latin typeface="Century Gothic" pitchFamily="34" charset="0"/>
              </a:rPr>
              <a:t>optical sorting machinery is, however, complex and expensive. </a:t>
            </a:r>
            <a:endParaRPr lang="en-IN" sz="1600" dirty="0">
              <a:latin typeface="Century Gothic" pitchFamily="34" charset="0"/>
            </a:endParaRPr>
          </a:p>
        </p:txBody>
      </p:sp>
      <p:pic>
        <p:nvPicPr>
          <p:cNvPr id="5" name="Picture 4"/>
          <p:cNvPicPr>
            <a:picLocks noChangeAspect="1"/>
          </p:cNvPicPr>
          <p:nvPr/>
        </p:nvPicPr>
        <p:blipFill>
          <a:blip r:embed="rId2"/>
          <a:srcRect b="2547"/>
          <a:stretch>
            <a:fillRect/>
          </a:stretch>
        </p:blipFill>
        <p:spPr>
          <a:xfrm>
            <a:off x="5024129" y="1319754"/>
            <a:ext cx="4119871" cy="5466832"/>
          </a:xfrm>
          <a:prstGeom prst="rect">
            <a:avLst/>
          </a:prstGeom>
        </p:spPr>
      </p:pic>
      <p:sp>
        <p:nvSpPr>
          <p:cNvPr id="6" name="Rectangle 5"/>
          <p:cNvSpPr/>
          <p:nvPr/>
        </p:nvSpPr>
        <p:spPr>
          <a:xfrm>
            <a:off x="4762672" y="1214422"/>
            <a:ext cx="4437433" cy="338554"/>
          </a:xfrm>
          <a:prstGeom prst="rect">
            <a:avLst/>
          </a:prstGeom>
        </p:spPr>
        <p:txBody>
          <a:bodyPr wrap="none">
            <a:spAutoFit/>
          </a:bodyPr>
          <a:lstStyle/>
          <a:p>
            <a:r>
              <a:rPr lang="en-US" sz="1600" b="1" dirty="0" smtClean="0">
                <a:solidFill>
                  <a:srgbClr val="C00000"/>
                </a:solidFill>
                <a:latin typeface="Century Gothic" pitchFamily="34" charset="0"/>
                <a:cs typeface="Times New Roman" panose="02020603050405020304" pitchFamily="18" charset="0"/>
              </a:rPr>
              <a:t>SIMPLIFIED SCHEME OF ELECTRONIC SORTER</a:t>
            </a:r>
            <a:endParaRPr lang="en-IN" sz="1600" b="1" dirty="0">
              <a:solidFill>
                <a:srgbClr val="C00000"/>
              </a:solidFill>
              <a:latin typeface="Century Gothic" pitchFamily="34" charset="0"/>
              <a:cs typeface="Times New Roman" panose="02020603050405020304" pitchFamily="18" charset="0"/>
            </a:endParaRPr>
          </a:p>
        </p:txBody>
      </p:sp>
    </p:spTree>
    <p:extLst>
      <p:ext uri="{BB962C8B-B14F-4D97-AF65-F5344CB8AC3E}">
        <p14:creationId xmlns:p14="http://schemas.microsoft.com/office/powerpoint/2010/main" val="36285944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COMPOSTING AND THEIR FACTORS</a:t>
            </a:r>
            <a:endParaRPr lang="en-IN" dirty="0">
              <a:cs typeface="Times New Roman" panose="02020603050405020304" pitchFamily="18" charset="0"/>
            </a:endParaRPr>
          </a:p>
        </p:txBody>
      </p:sp>
      <p:sp>
        <p:nvSpPr>
          <p:cNvPr id="4" name="Content Placeholder 3"/>
          <p:cNvSpPr>
            <a:spLocks noGrp="1"/>
          </p:cNvSpPr>
          <p:nvPr>
            <p:ph idx="1"/>
          </p:nvPr>
        </p:nvSpPr>
        <p:spPr>
          <a:xfrm>
            <a:off x="214282" y="1214422"/>
            <a:ext cx="8643998" cy="5429288"/>
          </a:xfrm>
        </p:spPr>
        <p:txBody>
          <a:bodyPr>
            <a:normAutofit fontScale="70000" lnSpcReduction="20000"/>
          </a:bodyPr>
          <a:lstStyle/>
          <a:p>
            <a:pPr algn="just"/>
            <a:r>
              <a:rPr lang="en-US" dirty="0">
                <a:latin typeface="Century Gothic" pitchFamily="34" charset="0"/>
              </a:rPr>
              <a:t>Biodegradation is a natural, ongoing biological process that is a common occurrence in both human-made and natural environments. </a:t>
            </a:r>
            <a:endParaRPr lang="en-US" dirty="0" smtClean="0">
              <a:latin typeface="Century Gothic" pitchFamily="34" charset="0"/>
            </a:endParaRPr>
          </a:p>
          <a:p>
            <a:pPr algn="just"/>
            <a:r>
              <a:rPr lang="en-US" dirty="0" smtClean="0">
                <a:latin typeface="Century Gothic" pitchFamily="34" charset="0"/>
              </a:rPr>
              <a:t>Composting </a:t>
            </a:r>
            <a:r>
              <a:rPr lang="en-US" dirty="0">
                <a:latin typeface="Century Gothic" pitchFamily="34" charset="0"/>
              </a:rPr>
              <a:t>is a diverse practice that includes a variety of approaches, depending on the type of organic materials being composted and the desired properties of the final product. it is necessary to control the environmental conditions during the composting process. </a:t>
            </a:r>
            <a:endParaRPr lang="en-US" dirty="0" smtClean="0">
              <a:latin typeface="Century Gothic" pitchFamily="34" charset="0"/>
            </a:endParaRPr>
          </a:p>
          <a:p>
            <a:pPr algn="just"/>
            <a:r>
              <a:rPr lang="en-US" dirty="0" smtClean="0">
                <a:latin typeface="Century Gothic" pitchFamily="34" charset="0"/>
              </a:rPr>
              <a:t>The </a:t>
            </a:r>
            <a:r>
              <a:rPr lang="en-US" dirty="0">
                <a:latin typeface="Century Gothic" pitchFamily="34" charset="0"/>
              </a:rPr>
              <a:t>overall composting process can be explained as follows: </a:t>
            </a:r>
            <a:endParaRPr lang="en-US" dirty="0" smtClean="0">
              <a:latin typeface="Century Gothic" pitchFamily="34" charset="0"/>
            </a:endParaRPr>
          </a:p>
          <a:p>
            <a:pPr marL="0" indent="0" algn="just">
              <a:buNone/>
            </a:pPr>
            <a:r>
              <a:rPr lang="en-US" dirty="0" smtClean="0">
                <a:latin typeface="Century Gothic" pitchFamily="34" charset="0"/>
              </a:rPr>
              <a:t>Organic </a:t>
            </a:r>
            <a:r>
              <a:rPr lang="en-US" dirty="0">
                <a:latin typeface="Century Gothic" pitchFamily="34" charset="0"/>
              </a:rPr>
              <a:t>matter + </a:t>
            </a:r>
            <a:r>
              <a:rPr lang="en-US" dirty="0" smtClean="0">
                <a:latin typeface="Century Gothic" pitchFamily="34" charset="0"/>
              </a:rPr>
              <a:t>O2 </a:t>
            </a:r>
            <a:r>
              <a:rPr lang="en-US" dirty="0">
                <a:latin typeface="Century Gothic" pitchFamily="34" charset="0"/>
              </a:rPr>
              <a:t>+ aerobic bacteria CO2 + NH3 + H2O + other end products + energy </a:t>
            </a:r>
            <a:endParaRPr lang="en-US" dirty="0" smtClean="0">
              <a:latin typeface="Century Gothic" pitchFamily="34" charset="0"/>
            </a:endParaRPr>
          </a:p>
          <a:p>
            <a:pPr algn="just"/>
            <a:r>
              <a:rPr lang="en-US" dirty="0">
                <a:latin typeface="Century Gothic" pitchFamily="34" charset="0"/>
              </a:rPr>
              <a:t>Compost is the end product of the composting process. </a:t>
            </a:r>
          </a:p>
          <a:p>
            <a:pPr algn="just"/>
            <a:r>
              <a:rPr lang="en-US" dirty="0">
                <a:latin typeface="Century Gothic" pitchFamily="34" charset="0"/>
              </a:rPr>
              <a:t>The by-products of this process are carbon dioxide and water.</a:t>
            </a:r>
          </a:p>
          <a:p>
            <a:pPr marL="0" indent="0">
              <a:buNone/>
            </a:pPr>
            <a:endParaRPr lang="en-IN" dirty="0"/>
          </a:p>
        </p:txBody>
      </p:sp>
    </p:spTree>
    <p:extLst>
      <p:ext uri="{BB962C8B-B14F-4D97-AF65-F5344CB8AC3E}">
        <p14:creationId xmlns:p14="http://schemas.microsoft.com/office/powerpoint/2010/main" val="2641586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cs typeface="Times New Roman" panose="02020603050405020304" pitchFamily="18" charset="0"/>
              </a:rPr>
              <a:t>BENEFITS</a:t>
            </a:r>
            <a:endParaRPr lang="en-IN" dirty="0">
              <a:cs typeface="Times New Roman" panose="02020603050405020304" pitchFamily="18" charset="0"/>
            </a:endParaRPr>
          </a:p>
        </p:txBody>
      </p:sp>
      <p:sp>
        <p:nvSpPr>
          <p:cNvPr id="4" name="Content Placeholder 3"/>
          <p:cNvSpPr>
            <a:spLocks noGrp="1"/>
          </p:cNvSpPr>
          <p:nvPr>
            <p:ph idx="1"/>
          </p:nvPr>
        </p:nvSpPr>
        <p:spPr>
          <a:xfrm>
            <a:off x="287524" y="1124744"/>
            <a:ext cx="8568952" cy="5256584"/>
          </a:xfrm>
        </p:spPr>
        <p:txBody>
          <a:bodyPr>
            <a:noAutofit/>
          </a:bodyPr>
          <a:lstStyle/>
          <a:p>
            <a:pPr algn="just">
              <a:lnSpc>
                <a:spcPct val="200000"/>
              </a:lnSpc>
              <a:spcBef>
                <a:spcPts val="0"/>
              </a:spcBef>
            </a:pPr>
            <a:r>
              <a:rPr lang="en-US" sz="1800" dirty="0">
                <a:latin typeface="Century Gothic" pitchFamily="34" charset="0"/>
              </a:rPr>
              <a:t>Composting is one of the important components of solid waste management (SWM</a:t>
            </a:r>
            <a:r>
              <a:rPr lang="en-US" sz="1800" dirty="0" smtClean="0">
                <a:latin typeface="Century Gothic" pitchFamily="34" charset="0"/>
              </a:rPr>
              <a:t>).</a:t>
            </a:r>
          </a:p>
          <a:p>
            <a:pPr algn="just">
              <a:lnSpc>
                <a:spcPct val="200000"/>
              </a:lnSpc>
              <a:spcBef>
                <a:spcPts val="0"/>
              </a:spcBef>
            </a:pPr>
            <a:r>
              <a:rPr lang="en-US" sz="1800" dirty="0" smtClean="0">
                <a:latin typeface="Century Gothic" pitchFamily="34" charset="0"/>
              </a:rPr>
              <a:t>It </a:t>
            </a:r>
            <a:r>
              <a:rPr lang="en-US" sz="1800" dirty="0">
                <a:latin typeface="Century Gothic" pitchFamily="34" charset="0"/>
              </a:rPr>
              <a:t>is a form of source reduction or waste prevention, as the materials are completely diverted from the disposal facilities and require no management or transportation. </a:t>
            </a:r>
            <a:endParaRPr lang="en-US" sz="1800" dirty="0" smtClean="0">
              <a:latin typeface="Century Gothic" pitchFamily="34" charset="0"/>
            </a:endParaRPr>
          </a:p>
          <a:p>
            <a:pPr algn="just">
              <a:lnSpc>
                <a:spcPct val="200000"/>
              </a:lnSpc>
              <a:spcBef>
                <a:spcPts val="0"/>
              </a:spcBef>
            </a:pPr>
            <a:r>
              <a:rPr lang="en-US" sz="1800" dirty="0" smtClean="0">
                <a:latin typeface="Century Gothic" pitchFamily="34" charset="0"/>
              </a:rPr>
              <a:t>Composting </a:t>
            </a:r>
            <a:r>
              <a:rPr lang="en-US" sz="1800" dirty="0">
                <a:latin typeface="Century Gothic" pitchFamily="34" charset="0"/>
              </a:rPr>
              <a:t>owes its current popularity to several factors, including increased landfill tipping fees, shortage of landfill capacity and increasingly restrictive measures imposed by regulatory agencies. </a:t>
            </a:r>
          </a:p>
          <a:p>
            <a:pPr algn="just">
              <a:spcBef>
                <a:spcPts val="0"/>
              </a:spcBef>
            </a:pPr>
            <a:endParaRPr lang="en-IN" sz="1600" dirty="0">
              <a:latin typeface="Century Gothic" pitchFamily="34" charset="0"/>
            </a:endParaRPr>
          </a:p>
        </p:txBody>
      </p:sp>
    </p:spTree>
    <p:extLst>
      <p:ext uri="{BB962C8B-B14F-4D97-AF65-F5344CB8AC3E}">
        <p14:creationId xmlns:p14="http://schemas.microsoft.com/office/powerpoint/2010/main" val="434281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cs typeface="Times New Roman" panose="02020603050405020304" pitchFamily="18" charset="0"/>
              </a:rPr>
              <a:t>BENEFITS</a:t>
            </a:r>
            <a:endParaRPr lang="en-IN" dirty="0">
              <a:cs typeface="Times New Roman" panose="02020603050405020304" pitchFamily="18" charset="0"/>
            </a:endParaRPr>
          </a:p>
        </p:txBody>
      </p:sp>
      <p:sp>
        <p:nvSpPr>
          <p:cNvPr id="4" name="Content Placeholder 3"/>
          <p:cNvSpPr>
            <a:spLocks noGrp="1"/>
          </p:cNvSpPr>
          <p:nvPr>
            <p:ph idx="1"/>
          </p:nvPr>
        </p:nvSpPr>
        <p:spPr>
          <a:xfrm>
            <a:off x="287524" y="1124744"/>
            <a:ext cx="8568952" cy="5256584"/>
          </a:xfrm>
        </p:spPr>
        <p:txBody>
          <a:bodyPr>
            <a:noAutofit/>
          </a:bodyPr>
          <a:lstStyle/>
          <a:p>
            <a:pPr algn="just">
              <a:lnSpc>
                <a:spcPct val="200000"/>
              </a:lnSpc>
              <a:spcBef>
                <a:spcPts val="0"/>
              </a:spcBef>
            </a:pPr>
            <a:r>
              <a:rPr lang="en-US" sz="1800" dirty="0" smtClean="0">
                <a:latin typeface="Century Gothic" pitchFamily="34" charset="0"/>
              </a:rPr>
              <a:t>Composting </a:t>
            </a:r>
            <a:r>
              <a:rPr lang="en-US" sz="1800" dirty="0">
                <a:latin typeface="Century Gothic" pitchFamily="34" charset="0"/>
              </a:rPr>
              <a:t>may also offer an attractive economic advantage for communities where the costs of using other options are high. </a:t>
            </a:r>
          </a:p>
          <a:p>
            <a:pPr algn="just">
              <a:lnSpc>
                <a:spcPct val="200000"/>
              </a:lnSpc>
              <a:spcBef>
                <a:spcPts val="0"/>
              </a:spcBef>
            </a:pPr>
            <a:r>
              <a:rPr lang="en-US" sz="1800" dirty="0">
                <a:latin typeface="Century Gothic" pitchFamily="34" charset="0"/>
              </a:rPr>
              <a:t>Compost, because of its high organic matter content, makes a valuable soil amendment and is used to provide nutrients for plants. </a:t>
            </a:r>
          </a:p>
          <a:p>
            <a:pPr algn="just">
              <a:lnSpc>
                <a:spcPct val="200000"/>
              </a:lnSpc>
              <a:spcBef>
                <a:spcPts val="0"/>
              </a:spcBef>
            </a:pPr>
            <a:r>
              <a:rPr lang="en-US" sz="1800" dirty="0">
                <a:latin typeface="Century Gothic" pitchFamily="34" charset="0"/>
              </a:rPr>
              <a:t>When mixed with soil, compost promotes a proper balance between air and water in the resulting mixture, helps reduce soil erosion and serves as a slow-release </a:t>
            </a:r>
            <a:r>
              <a:rPr lang="en-US" sz="1800" dirty="0" smtClean="0">
                <a:latin typeface="Century Gothic" pitchFamily="34" charset="0"/>
              </a:rPr>
              <a:t>fertilizer.</a:t>
            </a:r>
            <a:endParaRPr lang="en-IN" sz="1800" dirty="0">
              <a:latin typeface="Century Gothic" pitchFamily="34" charset="0"/>
            </a:endParaRPr>
          </a:p>
          <a:p>
            <a:pPr algn="just">
              <a:spcBef>
                <a:spcPts val="0"/>
              </a:spcBef>
            </a:pPr>
            <a:endParaRPr lang="en-IN" sz="1600" dirty="0">
              <a:latin typeface="Century Gothic" pitchFamily="34" charset="0"/>
            </a:endParaRPr>
          </a:p>
        </p:txBody>
      </p:sp>
    </p:spTree>
    <p:extLst>
      <p:ext uri="{BB962C8B-B14F-4D97-AF65-F5344CB8AC3E}">
        <p14:creationId xmlns:p14="http://schemas.microsoft.com/office/powerpoint/2010/main" val="434281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COMPOSTING PROCESS</a:t>
            </a:r>
            <a:endParaRPr lang="en-IN" dirty="0">
              <a:cs typeface="Times New Roman" panose="02020603050405020304" pitchFamily="18" charset="0"/>
            </a:endParaRPr>
          </a:p>
        </p:txBody>
      </p:sp>
      <p:pic>
        <p:nvPicPr>
          <p:cNvPr id="3" name="Content Placeholder 2"/>
          <p:cNvPicPr>
            <a:picLocks noGrp="1" noChangeAspect="1"/>
          </p:cNvPicPr>
          <p:nvPr>
            <p:ph idx="1"/>
          </p:nvPr>
        </p:nvPicPr>
        <p:blipFill>
          <a:blip r:embed="rId2"/>
          <a:stretch>
            <a:fillRect/>
          </a:stretch>
        </p:blipFill>
        <p:spPr>
          <a:xfrm>
            <a:off x="2962275" y="3000372"/>
            <a:ext cx="6181725" cy="3667125"/>
          </a:xfrm>
          <a:prstGeom prst="rect">
            <a:avLst/>
          </a:prstGeom>
        </p:spPr>
      </p:pic>
      <p:sp>
        <p:nvSpPr>
          <p:cNvPr id="5" name="Rectangle 4"/>
          <p:cNvSpPr/>
          <p:nvPr/>
        </p:nvSpPr>
        <p:spPr>
          <a:xfrm>
            <a:off x="6429388" y="2357430"/>
            <a:ext cx="2521844" cy="369332"/>
          </a:xfrm>
          <a:prstGeom prst="rect">
            <a:avLst/>
          </a:prstGeom>
        </p:spPr>
        <p:txBody>
          <a:bodyPr wrap="none">
            <a:spAutoFit/>
          </a:bodyPr>
          <a:lstStyle/>
          <a:p>
            <a:r>
              <a:rPr lang="en-IN" b="1" dirty="0">
                <a:solidFill>
                  <a:srgbClr val="C00000"/>
                </a:solidFill>
                <a:latin typeface="Century Gothic" pitchFamily="34" charset="0"/>
                <a:cs typeface="Times New Roman" panose="02020603050405020304" pitchFamily="18" charset="0"/>
              </a:rPr>
              <a:t>Composting Process </a:t>
            </a:r>
          </a:p>
        </p:txBody>
      </p:sp>
      <p:sp>
        <p:nvSpPr>
          <p:cNvPr id="4" name="Rectangle 3"/>
          <p:cNvSpPr/>
          <p:nvPr/>
        </p:nvSpPr>
        <p:spPr>
          <a:xfrm>
            <a:off x="357158" y="1198622"/>
            <a:ext cx="8463314" cy="1168781"/>
          </a:xfrm>
          <a:prstGeom prst="rect">
            <a:avLst/>
          </a:prstGeom>
        </p:spPr>
        <p:txBody>
          <a:bodyPr wrap="square">
            <a:spAutoFit/>
          </a:bodyPr>
          <a:lstStyle/>
          <a:p>
            <a:pPr algn="just">
              <a:lnSpc>
                <a:spcPct val="200000"/>
              </a:lnSpc>
              <a:buBlip>
                <a:blip r:embed="rId3"/>
              </a:buBlip>
            </a:pPr>
            <a:r>
              <a:rPr lang="en-US" sz="1900" b="1" dirty="0">
                <a:solidFill>
                  <a:schemeClr val="tx2"/>
                </a:solidFill>
                <a:latin typeface="Century Gothic" pitchFamily="34" charset="0"/>
                <a:cs typeface="Times New Roman" pitchFamily="18" charset="0"/>
              </a:rPr>
              <a:t>Several factors contribute to the success of composting including physical, chemical, and biological processes.</a:t>
            </a:r>
          </a:p>
        </p:txBody>
      </p:sp>
    </p:spTree>
    <p:extLst>
      <p:ext uri="{BB962C8B-B14F-4D97-AF65-F5344CB8AC3E}">
        <p14:creationId xmlns:p14="http://schemas.microsoft.com/office/powerpoint/2010/main" val="1429971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cs typeface="Times New Roman" panose="02020603050405020304" pitchFamily="18" charset="0"/>
              </a:rPr>
              <a:t>PROCESSES AND TYPES</a:t>
            </a:r>
            <a:endParaRPr lang="en-IN" dirty="0">
              <a:cs typeface="Times New Roman" panose="02020603050405020304" pitchFamily="18" charset="0"/>
            </a:endParaRPr>
          </a:p>
        </p:txBody>
      </p:sp>
      <p:sp>
        <p:nvSpPr>
          <p:cNvPr id="4" name="Content Placeholder 3"/>
          <p:cNvSpPr>
            <a:spLocks noGrp="1"/>
          </p:cNvSpPr>
          <p:nvPr>
            <p:ph idx="1"/>
          </p:nvPr>
        </p:nvSpPr>
        <p:spPr>
          <a:xfrm>
            <a:off x="214282" y="928670"/>
            <a:ext cx="8712968" cy="4525963"/>
          </a:xfrm>
        </p:spPr>
        <p:txBody>
          <a:bodyPr>
            <a:noAutofit/>
          </a:bodyPr>
          <a:lstStyle/>
          <a:p>
            <a:pPr marL="0" indent="0" algn="just">
              <a:buNone/>
            </a:pPr>
            <a:r>
              <a:rPr lang="en-IN" sz="1800" dirty="0" smtClean="0">
                <a:solidFill>
                  <a:srgbClr val="C00000"/>
                </a:solidFill>
                <a:latin typeface="Century Gothic" pitchFamily="34" charset="0"/>
              </a:rPr>
              <a:t>Biological processes:</a:t>
            </a:r>
            <a:endParaRPr lang="en-IN" sz="1800" dirty="0">
              <a:solidFill>
                <a:srgbClr val="C00000"/>
              </a:solidFill>
              <a:latin typeface="Century Gothic" pitchFamily="34" charset="0"/>
            </a:endParaRPr>
          </a:p>
          <a:p>
            <a:pPr algn="just"/>
            <a:r>
              <a:rPr lang="en-US" sz="1700" dirty="0">
                <a:latin typeface="Century Gothic" pitchFamily="34" charset="0"/>
              </a:rPr>
              <a:t>Microorganisms such as bacteria, fungi and actinomycetes as well as larger organisms such as insects and earthworms play an active role in decomposing the organic materials. </a:t>
            </a:r>
            <a:endParaRPr lang="en-US" sz="1700" dirty="0" smtClean="0">
              <a:latin typeface="Century Gothic" pitchFamily="34" charset="0"/>
            </a:endParaRPr>
          </a:p>
          <a:p>
            <a:pPr algn="just"/>
            <a:r>
              <a:rPr lang="en-US" sz="1700" dirty="0" smtClean="0">
                <a:latin typeface="Century Gothic" pitchFamily="34" charset="0"/>
              </a:rPr>
              <a:t>As </a:t>
            </a:r>
            <a:r>
              <a:rPr lang="en-US" sz="1700" dirty="0">
                <a:latin typeface="Century Gothic" pitchFamily="34" charset="0"/>
              </a:rPr>
              <a:t>microorganisms begin to decompose the organic material, they break down organic matter and produce carbon dioxide, water, heat and humus (the relatively stable organic end product). This humus end product is compost. </a:t>
            </a:r>
            <a:endParaRPr lang="en-US" sz="1700" dirty="0" smtClean="0">
              <a:latin typeface="Century Gothic" pitchFamily="34" charset="0"/>
            </a:endParaRPr>
          </a:p>
          <a:p>
            <a:pPr algn="just"/>
            <a:r>
              <a:rPr lang="en-US" sz="1700" dirty="0" smtClean="0">
                <a:latin typeface="Century Gothic" pitchFamily="34" charset="0"/>
              </a:rPr>
              <a:t>Under </a:t>
            </a:r>
            <a:r>
              <a:rPr lang="en-US" sz="1700" dirty="0">
                <a:latin typeface="Century Gothic" pitchFamily="34" charset="0"/>
              </a:rPr>
              <a:t>optimal conditions, composting proceeds through the following four </a:t>
            </a:r>
            <a:r>
              <a:rPr lang="en-US" sz="1700" dirty="0" smtClean="0">
                <a:latin typeface="Century Gothic" pitchFamily="34" charset="0"/>
              </a:rPr>
              <a:t>phases</a:t>
            </a:r>
          </a:p>
          <a:p>
            <a:pPr marL="715963" indent="0" algn="just"/>
            <a:r>
              <a:rPr lang="en-US" sz="1700" dirty="0">
                <a:latin typeface="Century Gothic" pitchFamily="34" charset="0"/>
              </a:rPr>
              <a:t>(</a:t>
            </a:r>
            <a:r>
              <a:rPr lang="en-US" sz="1700" dirty="0" err="1">
                <a:latin typeface="Century Gothic" pitchFamily="34" charset="0"/>
              </a:rPr>
              <a:t>i</a:t>
            </a:r>
            <a:r>
              <a:rPr lang="en-US" sz="1700" dirty="0">
                <a:latin typeface="Century Gothic" pitchFamily="34" charset="0"/>
              </a:rPr>
              <a:t>) </a:t>
            </a:r>
            <a:r>
              <a:rPr lang="en-US" sz="1700" dirty="0" err="1">
                <a:latin typeface="Century Gothic" pitchFamily="34" charset="0"/>
              </a:rPr>
              <a:t>Mesophilic</a:t>
            </a:r>
            <a:r>
              <a:rPr lang="en-US" sz="1700" dirty="0">
                <a:latin typeface="Century Gothic" pitchFamily="34" charset="0"/>
              </a:rPr>
              <a:t>, or moderate-temperature </a:t>
            </a:r>
            <a:r>
              <a:rPr lang="en-US" sz="1700" dirty="0" smtClean="0">
                <a:latin typeface="Century Gothic" pitchFamily="34" charset="0"/>
              </a:rPr>
              <a:t>phase</a:t>
            </a:r>
          </a:p>
          <a:p>
            <a:pPr marL="715963" indent="0" algn="just"/>
            <a:r>
              <a:rPr lang="en-US" sz="1700" dirty="0" smtClean="0">
                <a:latin typeface="Century Gothic" pitchFamily="34" charset="0"/>
              </a:rPr>
              <a:t>(ii) </a:t>
            </a:r>
            <a:r>
              <a:rPr lang="en-US" sz="1700" dirty="0" err="1">
                <a:latin typeface="Century Gothic" pitchFamily="34" charset="0"/>
              </a:rPr>
              <a:t>Thermophilic</a:t>
            </a:r>
            <a:r>
              <a:rPr lang="en-US" sz="1700" dirty="0">
                <a:latin typeface="Century Gothic" pitchFamily="34" charset="0"/>
              </a:rPr>
              <a:t>, or high-temperature </a:t>
            </a:r>
            <a:r>
              <a:rPr lang="en-US" sz="1700" dirty="0" smtClean="0">
                <a:latin typeface="Century Gothic" pitchFamily="34" charset="0"/>
              </a:rPr>
              <a:t>phase</a:t>
            </a:r>
            <a:endParaRPr lang="en-US" sz="1700" dirty="0">
              <a:latin typeface="Century Gothic" pitchFamily="34" charset="0"/>
            </a:endParaRPr>
          </a:p>
          <a:p>
            <a:pPr marL="715963" indent="0" algn="just"/>
            <a:r>
              <a:rPr lang="en-US" sz="1700" dirty="0" smtClean="0">
                <a:latin typeface="Century Gothic" pitchFamily="34" charset="0"/>
              </a:rPr>
              <a:t>(iii) </a:t>
            </a:r>
            <a:r>
              <a:rPr lang="en-US" sz="1700" dirty="0">
                <a:latin typeface="Century Gothic" pitchFamily="34" charset="0"/>
              </a:rPr>
              <a:t>Cooling </a:t>
            </a:r>
            <a:r>
              <a:rPr lang="en-US" sz="1700" dirty="0" smtClean="0">
                <a:latin typeface="Century Gothic" pitchFamily="34" charset="0"/>
              </a:rPr>
              <a:t>phase</a:t>
            </a:r>
          </a:p>
          <a:p>
            <a:pPr marL="715963" indent="0" algn="just"/>
            <a:r>
              <a:rPr lang="en-US" sz="1700" dirty="0" smtClean="0">
                <a:latin typeface="Century Gothic" pitchFamily="34" charset="0"/>
              </a:rPr>
              <a:t>(iv) Maturation </a:t>
            </a:r>
            <a:r>
              <a:rPr lang="en-US" sz="1700" dirty="0">
                <a:latin typeface="Century Gothic" pitchFamily="34" charset="0"/>
              </a:rPr>
              <a:t>or curing phase</a:t>
            </a:r>
          </a:p>
          <a:p>
            <a:pPr algn="just">
              <a:buFont typeface="Arial" panose="020B0604020202020204" pitchFamily="34" charset="0"/>
              <a:buChar char="•"/>
            </a:pPr>
            <a:endParaRPr lang="en-US" sz="1800" dirty="0" smtClean="0"/>
          </a:p>
          <a:p>
            <a:pPr algn="just">
              <a:buFont typeface="Arial" panose="020B0604020202020204" pitchFamily="34" charset="0"/>
              <a:buChar char="•"/>
            </a:pPr>
            <a:endParaRPr lang="en-IN" sz="1800" dirty="0"/>
          </a:p>
        </p:txBody>
      </p:sp>
    </p:spTree>
    <p:extLst>
      <p:ext uri="{BB962C8B-B14F-4D97-AF65-F5344CB8AC3E}">
        <p14:creationId xmlns:p14="http://schemas.microsoft.com/office/powerpoint/2010/main" val="32791543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4422"/>
            <a:ext cx="9144000" cy="5429288"/>
          </a:xfrm>
        </p:spPr>
        <p:txBody>
          <a:bodyPr>
            <a:noAutofit/>
          </a:bodyPr>
          <a:lstStyle/>
          <a:p>
            <a:pPr marL="571500" indent="-571500">
              <a:buAutoNum type="romanLcParenBoth"/>
            </a:pPr>
            <a:r>
              <a:rPr lang="en-US" sz="1900" dirty="0" smtClean="0">
                <a:solidFill>
                  <a:srgbClr val="C00000"/>
                </a:solidFill>
                <a:latin typeface="Century Gothic" pitchFamily="34" charset="0"/>
              </a:rPr>
              <a:t>MESOPHILIC, OR MODERATE-TEMPERATURE PHASE: </a:t>
            </a:r>
          </a:p>
          <a:p>
            <a:pPr algn="just"/>
            <a:r>
              <a:rPr lang="en-US" sz="1700" dirty="0" smtClean="0">
                <a:latin typeface="Century Gothic" pitchFamily="34" charset="0"/>
              </a:rPr>
              <a:t>Compost </a:t>
            </a:r>
            <a:r>
              <a:rPr lang="en-US" sz="1700" dirty="0">
                <a:latin typeface="Century Gothic" pitchFamily="34" charset="0"/>
              </a:rPr>
              <a:t>bacteria combine carbon with oxygen to produce carbon dioxide and energy. </a:t>
            </a:r>
            <a:endParaRPr lang="en-US" sz="1700" dirty="0" smtClean="0">
              <a:latin typeface="Century Gothic" pitchFamily="34" charset="0"/>
            </a:endParaRPr>
          </a:p>
          <a:p>
            <a:pPr algn="just"/>
            <a:r>
              <a:rPr lang="en-US" sz="1700" dirty="0" smtClean="0">
                <a:latin typeface="Century Gothic" pitchFamily="34" charset="0"/>
              </a:rPr>
              <a:t>The </a:t>
            </a:r>
            <a:r>
              <a:rPr lang="en-US" sz="1700" dirty="0">
                <a:latin typeface="Century Gothic" pitchFamily="34" charset="0"/>
              </a:rPr>
              <a:t>microorganisms for reproduction and growth use some of the energy and the rest is generated as heat. </a:t>
            </a:r>
            <a:endParaRPr lang="en-US" sz="1700" dirty="0" smtClean="0">
              <a:latin typeface="Century Gothic" pitchFamily="34" charset="0"/>
            </a:endParaRPr>
          </a:p>
          <a:p>
            <a:pPr algn="just"/>
            <a:r>
              <a:rPr lang="en-US" sz="1700" dirty="0" smtClean="0">
                <a:latin typeface="Century Gothic" pitchFamily="34" charset="0"/>
              </a:rPr>
              <a:t>When </a:t>
            </a:r>
            <a:r>
              <a:rPr lang="en-US" sz="1700" dirty="0">
                <a:latin typeface="Century Gothic" pitchFamily="34" charset="0"/>
              </a:rPr>
              <a:t>a pile of organic refuse begins to undergo the composting process, </a:t>
            </a:r>
            <a:r>
              <a:rPr lang="en-US" sz="1700" dirty="0" err="1">
                <a:latin typeface="Century Gothic" pitchFamily="34" charset="0"/>
              </a:rPr>
              <a:t>mesophilic</a:t>
            </a:r>
            <a:r>
              <a:rPr lang="en-US" sz="1700" dirty="0">
                <a:latin typeface="Century Gothic" pitchFamily="34" charset="0"/>
              </a:rPr>
              <a:t> bacteria proliferate, raising the temperature of the composting mass up to 44°C. This is the first stage of the composting process. </a:t>
            </a:r>
            <a:endParaRPr lang="en-US" sz="1700" dirty="0" smtClean="0">
              <a:latin typeface="Century Gothic" pitchFamily="34" charset="0"/>
            </a:endParaRPr>
          </a:p>
          <a:p>
            <a:pPr algn="just"/>
            <a:r>
              <a:rPr lang="en-US" sz="1700" dirty="0" smtClean="0">
                <a:latin typeface="Century Gothic" pitchFamily="34" charset="0"/>
              </a:rPr>
              <a:t>These </a:t>
            </a:r>
            <a:r>
              <a:rPr lang="en-US" sz="1700" dirty="0" err="1">
                <a:latin typeface="Century Gothic" pitchFamily="34" charset="0"/>
              </a:rPr>
              <a:t>mesophilic</a:t>
            </a:r>
            <a:r>
              <a:rPr lang="en-US" sz="1700" dirty="0">
                <a:latin typeface="Century Gothic" pitchFamily="34" charset="0"/>
              </a:rPr>
              <a:t> bacteria can include E. coli and other bacteria from the human intestinal tract, but these soon become increasingly inhibited by the temperature, as the </a:t>
            </a:r>
            <a:r>
              <a:rPr lang="en-US" sz="1700" dirty="0" err="1">
                <a:latin typeface="Century Gothic" pitchFamily="34" charset="0"/>
              </a:rPr>
              <a:t>thermophilic</a:t>
            </a:r>
            <a:r>
              <a:rPr lang="en-US" sz="1700" dirty="0">
                <a:latin typeface="Century Gothic" pitchFamily="34" charset="0"/>
              </a:rPr>
              <a:t> bacteria take over in the transition range of 44°C – 52°C. </a:t>
            </a:r>
            <a:endParaRPr lang="en-IN" sz="1700" dirty="0">
              <a:latin typeface="Century Gothic" pitchFamily="34" charset="0"/>
            </a:endParaRPr>
          </a:p>
        </p:txBody>
      </p:sp>
      <p:sp>
        <p:nvSpPr>
          <p:cNvPr id="4" name="Title 1"/>
          <p:cNvSpPr>
            <a:spLocks noGrp="1"/>
          </p:cNvSpPr>
          <p:nvPr>
            <p:ph type="title"/>
          </p:nvPr>
        </p:nvSpPr>
        <p:spPr>
          <a:xfrm>
            <a:off x="457200" y="260648"/>
            <a:ext cx="8229600" cy="1170980"/>
          </a:xfrm>
        </p:spPr>
        <p:txBody>
          <a:bodyPr>
            <a:normAutofit/>
          </a:bodyPr>
          <a:lstStyle/>
          <a:p>
            <a:r>
              <a:rPr lang="en-IN" dirty="0" smtClean="0">
                <a:cs typeface="Times New Roman" panose="02020603050405020304" pitchFamily="18" charset="0"/>
              </a:rPr>
              <a:t>PROCESSES AND TYPES</a:t>
            </a:r>
            <a:endParaRPr lang="en-IN" dirty="0">
              <a:cs typeface="Times New Roman" panose="02020603050405020304" pitchFamily="18" charset="0"/>
            </a:endParaRPr>
          </a:p>
        </p:txBody>
      </p:sp>
    </p:spTree>
    <p:extLst>
      <p:ext uri="{BB962C8B-B14F-4D97-AF65-F5344CB8AC3E}">
        <p14:creationId xmlns:p14="http://schemas.microsoft.com/office/powerpoint/2010/main" val="2427653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643998" cy="5429288"/>
          </a:xfrm>
        </p:spPr>
        <p:txBody>
          <a:bodyPr>
            <a:noAutofit/>
          </a:bodyPr>
          <a:lstStyle/>
          <a:p>
            <a:pPr marL="0" indent="0">
              <a:buNone/>
            </a:pPr>
            <a:r>
              <a:rPr lang="en-US" sz="1800" dirty="0" smtClean="0">
                <a:solidFill>
                  <a:srgbClr val="C00000"/>
                </a:solidFill>
                <a:latin typeface="Century Gothic" pitchFamily="34" charset="0"/>
              </a:rPr>
              <a:t>THERMOPHILIC, OR HIGH-TEMPERATURE PHASE: </a:t>
            </a:r>
          </a:p>
          <a:p>
            <a:pPr algn="just"/>
            <a:r>
              <a:rPr lang="en-US" sz="1600" dirty="0" smtClean="0">
                <a:latin typeface="Century Gothic" pitchFamily="34" charset="0"/>
              </a:rPr>
              <a:t>In the second stage of the process, the </a:t>
            </a:r>
            <a:r>
              <a:rPr lang="en-US" sz="1600" dirty="0" err="1" smtClean="0">
                <a:latin typeface="Century Gothic" pitchFamily="34" charset="0"/>
              </a:rPr>
              <a:t>thermophilic</a:t>
            </a:r>
            <a:r>
              <a:rPr lang="en-US" sz="1600" dirty="0" smtClean="0">
                <a:latin typeface="Century Gothic" pitchFamily="34" charset="0"/>
              </a:rPr>
              <a:t> microorganisms are very active and produce heat. </a:t>
            </a:r>
          </a:p>
          <a:p>
            <a:pPr algn="just"/>
            <a:r>
              <a:rPr lang="en-US" sz="1600" dirty="0" smtClean="0">
                <a:latin typeface="Century Gothic" pitchFamily="34" charset="0"/>
              </a:rPr>
              <a:t>This </a:t>
            </a:r>
            <a:r>
              <a:rPr lang="en-US" sz="1600" dirty="0">
                <a:latin typeface="Century Gothic" pitchFamily="34" charset="0"/>
              </a:rPr>
              <a:t>stage can continue up to about 70°C, although such high temperatures are neither common nor desirable in compost. </a:t>
            </a:r>
            <a:endParaRPr lang="en-US" sz="1600" dirty="0" smtClean="0">
              <a:latin typeface="Century Gothic" pitchFamily="34" charset="0"/>
            </a:endParaRPr>
          </a:p>
          <a:p>
            <a:pPr algn="just"/>
            <a:r>
              <a:rPr lang="en-US" sz="1600" dirty="0" smtClean="0">
                <a:latin typeface="Century Gothic" pitchFamily="34" charset="0"/>
              </a:rPr>
              <a:t>This </a:t>
            </a:r>
            <a:r>
              <a:rPr lang="en-US" sz="1600" dirty="0">
                <a:latin typeface="Century Gothic" pitchFamily="34" charset="0"/>
              </a:rPr>
              <a:t>heating stage takes place rather quickly and may last only a few days, weeks, or months. It tends to remain </a:t>
            </a:r>
            <a:r>
              <a:rPr lang="en-US" sz="1600" dirty="0" err="1">
                <a:latin typeface="Century Gothic" pitchFamily="34" charset="0"/>
              </a:rPr>
              <a:t>localised</a:t>
            </a:r>
            <a:r>
              <a:rPr lang="en-US" sz="1600" dirty="0">
                <a:latin typeface="Century Gothic" pitchFamily="34" charset="0"/>
              </a:rPr>
              <a:t> in the upper portion of a compost pile where the fresh material is being added, whereas in batch compost, the entire composting mass may be </a:t>
            </a:r>
            <a:r>
              <a:rPr lang="en-US" sz="1600" dirty="0" err="1">
                <a:latin typeface="Century Gothic" pitchFamily="34" charset="0"/>
              </a:rPr>
              <a:t>thermophilic</a:t>
            </a:r>
            <a:r>
              <a:rPr lang="en-US" sz="1600" dirty="0">
                <a:latin typeface="Century Gothic" pitchFamily="34" charset="0"/>
              </a:rPr>
              <a:t> all at once. </a:t>
            </a:r>
            <a:endParaRPr lang="en-US" sz="1600" dirty="0" smtClean="0">
              <a:latin typeface="Century Gothic" pitchFamily="34" charset="0"/>
            </a:endParaRPr>
          </a:p>
          <a:p>
            <a:pPr algn="just"/>
            <a:r>
              <a:rPr lang="en-US" sz="1600" dirty="0" smtClean="0">
                <a:latin typeface="Century Gothic" pitchFamily="34" charset="0"/>
              </a:rPr>
              <a:t>After </a:t>
            </a:r>
            <a:r>
              <a:rPr lang="en-US" sz="1600" dirty="0">
                <a:latin typeface="Century Gothic" pitchFamily="34" charset="0"/>
              </a:rPr>
              <a:t>the </a:t>
            </a:r>
            <a:r>
              <a:rPr lang="en-US" sz="1600" dirty="0" err="1">
                <a:latin typeface="Century Gothic" pitchFamily="34" charset="0"/>
              </a:rPr>
              <a:t>thermophilic</a:t>
            </a:r>
            <a:r>
              <a:rPr lang="en-US" sz="1600" dirty="0">
                <a:latin typeface="Century Gothic" pitchFamily="34" charset="0"/>
              </a:rPr>
              <a:t> heating period, the manure will appear to have been digested, but the coarser organic material will not be digested. </a:t>
            </a:r>
            <a:endParaRPr lang="en-US" sz="1600" dirty="0" smtClean="0">
              <a:latin typeface="Century Gothic" pitchFamily="34" charset="0"/>
            </a:endParaRPr>
          </a:p>
          <a:p>
            <a:pPr algn="just"/>
            <a:r>
              <a:rPr lang="en-US" sz="1600" dirty="0" smtClean="0">
                <a:latin typeface="Century Gothic" pitchFamily="34" charset="0"/>
              </a:rPr>
              <a:t>This </a:t>
            </a:r>
            <a:r>
              <a:rPr lang="en-US" sz="1600" dirty="0">
                <a:latin typeface="Century Gothic" pitchFamily="34" charset="0"/>
              </a:rPr>
              <a:t>is when the third stage of composting, i.e., the cooling phase, takes place.</a:t>
            </a:r>
            <a:endParaRPr lang="en-IN" sz="1600" dirty="0">
              <a:latin typeface="Century Gothic" pitchFamily="34" charset="0"/>
            </a:endParaRPr>
          </a:p>
        </p:txBody>
      </p:sp>
      <p:sp>
        <p:nvSpPr>
          <p:cNvPr id="6" name="Title 1"/>
          <p:cNvSpPr>
            <a:spLocks noGrp="1"/>
          </p:cNvSpPr>
          <p:nvPr>
            <p:ph type="title"/>
          </p:nvPr>
        </p:nvSpPr>
        <p:spPr>
          <a:xfrm>
            <a:off x="457200" y="260648"/>
            <a:ext cx="8229600" cy="1170980"/>
          </a:xfrm>
        </p:spPr>
        <p:txBody>
          <a:bodyPr>
            <a:normAutofit/>
          </a:bodyPr>
          <a:lstStyle/>
          <a:p>
            <a:r>
              <a:rPr lang="en-IN" dirty="0" smtClean="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8324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071546"/>
            <a:ext cx="8929718" cy="4525963"/>
          </a:xfrm>
        </p:spPr>
        <p:txBody>
          <a:bodyPr>
            <a:noAutofit/>
          </a:bodyPr>
          <a:lstStyle/>
          <a:p>
            <a:pPr marL="0" indent="0">
              <a:buNone/>
            </a:pPr>
            <a:r>
              <a:rPr lang="en-US" sz="1700" dirty="0" smtClean="0">
                <a:solidFill>
                  <a:srgbClr val="C00000"/>
                </a:solidFill>
                <a:latin typeface="Century Gothic" pitchFamily="34" charset="0"/>
              </a:rPr>
              <a:t>COOLING PHASE:</a:t>
            </a:r>
          </a:p>
          <a:p>
            <a:r>
              <a:rPr lang="en-US" sz="1700" dirty="0" smtClean="0">
                <a:solidFill>
                  <a:srgbClr val="C00000"/>
                </a:solidFill>
                <a:latin typeface="Century Gothic" pitchFamily="34" charset="0"/>
              </a:rPr>
              <a:t> </a:t>
            </a:r>
            <a:r>
              <a:rPr lang="en-US" sz="1700" dirty="0">
                <a:latin typeface="Century Gothic" pitchFamily="34" charset="0"/>
              </a:rPr>
              <a:t>During this phase, the microorganisms that were replaced by the thermophiles migrate back into the compost and digest the more resistant organic materials</a:t>
            </a:r>
            <a:r>
              <a:rPr lang="en-US" sz="1700" dirty="0" smtClean="0">
                <a:latin typeface="Century Gothic" pitchFamily="34" charset="0"/>
              </a:rPr>
              <a:t>.</a:t>
            </a:r>
          </a:p>
          <a:p>
            <a:r>
              <a:rPr lang="en-US" sz="1700" dirty="0" smtClean="0">
                <a:latin typeface="Century Gothic" pitchFamily="34" charset="0"/>
              </a:rPr>
              <a:t> </a:t>
            </a:r>
            <a:r>
              <a:rPr lang="en-US" sz="1700" dirty="0">
                <a:latin typeface="Century Gothic" pitchFamily="34" charset="0"/>
              </a:rPr>
              <a:t>Fungi and </a:t>
            </a:r>
            <a:r>
              <a:rPr lang="en-US" sz="1700" dirty="0" err="1">
                <a:latin typeface="Century Gothic" pitchFamily="34" charset="0"/>
              </a:rPr>
              <a:t>macroorganisms</a:t>
            </a:r>
            <a:r>
              <a:rPr lang="en-US" sz="1700" dirty="0">
                <a:latin typeface="Century Gothic" pitchFamily="34" charset="0"/>
              </a:rPr>
              <a:t> such as earthworms and sow bugs that break the coarser elements down into humus also move back in</a:t>
            </a:r>
            <a:r>
              <a:rPr lang="en-US" sz="1700" dirty="0" smtClean="0">
                <a:latin typeface="Century Gothic" pitchFamily="34" charset="0"/>
              </a:rPr>
              <a:t>.</a:t>
            </a:r>
          </a:p>
          <a:p>
            <a:pPr marL="0" indent="0">
              <a:buNone/>
            </a:pPr>
            <a:r>
              <a:rPr lang="en-US" sz="1700" dirty="0" smtClean="0">
                <a:solidFill>
                  <a:srgbClr val="C00000"/>
                </a:solidFill>
                <a:latin typeface="Century Gothic" pitchFamily="34" charset="0"/>
              </a:rPr>
              <a:t>MATURATION OR CURING PHASE: </a:t>
            </a:r>
          </a:p>
          <a:p>
            <a:pPr algn="just"/>
            <a:r>
              <a:rPr lang="en-US" sz="1700" dirty="0" smtClean="0">
                <a:latin typeface="Century Gothic" pitchFamily="34" charset="0"/>
              </a:rPr>
              <a:t>The </a:t>
            </a:r>
            <a:r>
              <a:rPr lang="en-US" sz="1700" dirty="0">
                <a:latin typeface="Century Gothic" pitchFamily="34" charset="0"/>
              </a:rPr>
              <a:t>final stage of the composting process is called curing, ageing, or maturing stage, and is a long and important one. </a:t>
            </a:r>
            <a:endParaRPr lang="en-US" sz="1700" dirty="0" smtClean="0">
              <a:latin typeface="Century Gothic" pitchFamily="34" charset="0"/>
            </a:endParaRPr>
          </a:p>
          <a:p>
            <a:pPr algn="just"/>
            <a:r>
              <a:rPr lang="en-US" sz="1700" dirty="0" smtClean="0">
                <a:latin typeface="Century Gothic" pitchFamily="34" charset="0"/>
              </a:rPr>
              <a:t>A </a:t>
            </a:r>
            <a:r>
              <a:rPr lang="en-US" sz="1700" dirty="0">
                <a:latin typeface="Century Gothic" pitchFamily="34" charset="0"/>
              </a:rPr>
              <a:t>long curing period (e.g., a year after the </a:t>
            </a:r>
            <a:r>
              <a:rPr lang="en-US" sz="1700" dirty="0" err="1">
                <a:latin typeface="Century Gothic" pitchFamily="34" charset="0"/>
              </a:rPr>
              <a:t>thermophilic</a:t>
            </a:r>
            <a:r>
              <a:rPr lang="en-US" sz="1700" dirty="0">
                <a:latin typeface="Century Gothic" pitchFamily="34" charset="0"/>
              </a:rPr>
              <a:t> stage) adds a safety net for pathogen destruction. </a:t>
            </a:r>
            <a:endParaRPr lang="en-US" sz="1700" dirty="0" smtClean="0">
              <a:latin typeface="Century Gothic" pitchFamily="34" charset="0"/>
            </a:endParaRPr>
          </a:p>
          <a:p>
            <a:pPr algn="just"/>
            <a:r>
              <a:rPr lang="en-US" sz="1700" dirty="0" smtClean="0">
                <a:latin typeface="Century Gothic" pitchFamily="34" charset="0"/>
              </a:rPr>
              <a:t>Many </a:t>
            </a:r>
            <a:r>
              <a:rPr lang="en-US" sz="1700" dirty="0">
                <a:latin typeface="Century Gothic" pitchFamily="34" charset="0"/>
              </a:rPr>
              <a:t>pathogens have a limited period of viability in the soil, and the longer they are subjected to the microbiological competition of the compost pile the more likely they will die a swift death. </a:t>
            </a:r>
            <a:endParaRPr lang="en-IN" sz="1700" dirty="0">
              <a:latin typeface="Century Gothic" pitchFamily="34" charset="0"/>
            </a:endParaRPr>
          </a:p>
        </p:txBody>
      </p:sp>
      <p:sp>
        <p:nvSpPr>
          <p:cNvPr id="4" name="Title 1"/>
          <p:cNvSpPr>
            <a:spLocks noGrp="1"/>
          </p:cNvSpPr>
          <p:nvPr>
            <p:ph type="title"/>
          </p:nvPr>
        </p:nvSpPr>
        <p:spPr>
          <a:xfrm>
            <a:off x="642910" y="0"/>
            <a:ext cx="8229600" cy="1170980"/>
          </a:xfrm>
        </p:spPr>
        <p:txBody>
          <a:bodyPr>
            <a:normAutofit/>
          </a:bodyPr>
          <a:lstStyle/>
          <a:p>
            <a:r>
              <a:rPr lang="en-IN" dirty="0" smtClean="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9602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124744"/>
            <a:ext cx="8712968" cy="4525963"/>
          </a:xfrm>
        </p:spPr>
        <p:txBody>
          <a:bodyPr>
            <a:noAutofit/>
          </a:bodyPr>
          <a:lstStyle/>
          <a:p>
            <a:pPr marL="0" indent="0">
              <a:lnSpc>
                <a:spcPct val="200000"/>
              </a:lnSpc>
            </a:pPr>
            <a:r>
              <a:rPr lang="en-IN" sz="1800" dirty="0" smtClean="0">
                <a:solidFill>
                  <a:srgbClr val="C00000"/>
                </a:solidFill>
                <a:latin typeface="Century Gothic" pitchFamily="34" charset="0"/>
              </a:rPr>
              <a:t>CHEMICAL PROCESSES: </a:t>
            </a:r>
          </a:p>
          <a:p>
            <a:pPr marL="0" indent="0" algn="just">
              <a:lnSpc>
                <a:spcPct val="200000"/>
              </a:lnSpc>
            </a:pPr>
            <a:r>
              <a:rPr lang="en-US" sz="1800" dirty="0" smtClean="0">
                <a:latin typeface="Century Gothic" pitchFamily="34" charset="0"/>
              </a:rPr>
              <a:t>Several </a:t>
            </a:r>
            <a:r>
              <a:rPr lang="en-US" sz="1800" dirty="0">
                <a:latin typeface="Century Gothic" pitchFamily="34" charset="0"/>
              </a:rPr>
              <a:t>factors determine the chemical environment for </a:t>
            </a:r>
            <a:r>
              <a:rPr lang="en-US" sz="1800" dirty="0" smtClean="0">
                <a:latin typeface="Century Gothic" pitchFamily="34" charset="0"/>
              </a:rPr>
              <a:t>composting includes</a:t>
            </a:r>
          </a:p>
          <a:p>
            <a:pPr algn="just">
              <a:lnSpc>
                <a:spcPct val="200000"/>
              </a:lnSpc>
            </a:pPr>
            <a:r>
              <a:rPr lang="en-US" sz="1800" dirty="0" smtClean="0">
                <a:solidFill>
                  <a:srgbClr val="C00000"/>
                </a:solidFill>
                <a:latin typeface="Century Gothic" pitchFamily="34" charset="0"/>
              </a:rPr>
              <a:t>PRESENCE OF AN ADEQUATE CARBON FOOD/ENERGY SOURCE</a:t>
            </a:r>
          </a:p>
          <a:p>
            <a:pPr marL="536575" indent="-177800" algn="just">
              <a:lnSpc>
                <a:spcPct val="200000"/>
              </a:lnSpc>
            </a:pPr>
            <a:r>
              <a:rPr lang="en-US" sz="1800" dirty="0" smtClean="0">
                <a:latin typeface="Century Gothic" pitchFamily="34" charset="0"/>
              </a:rPr>
              <a:t>For </a:t>
            </a:r>
            <a:r>
              <a:rPr lang="en-US" sz="1800" dirty="0">
                <a:latin typeface="Century Gothic" pitchFamily="34" charset="0"/>
              </a:rPr>
              <a:t>their carbon/energy source, microorganisms in the composting process rely on carbon in the organic material, unlike higher plants that rely on carbon dioxide and sunlight. </a:t>
            </a:r>
            <a:endParaRPr lang="en-US" sz="1800" dirty="0" smtClean="0">
              <a:latin typeface="Century Gothic" pitchFamily="34" charset="0"/>
            </a:endParaRPr>
          </a:p>
          <a:p>
            <a:pPr marL="536575" indent="-177800" algn="just">
              <a:lnSpc>
                <a:spcPct val="200000"/>
              </a:lnSpc>
            </a:pPr>
            <a:r>
              <a:rPr lang="en-US" sz="1800" dirty="0" smtClean="0">
                <a:latin typeface="Century Gothic" pitchFamily="34" charset="0"/>
              </a:rPr>
              <a:t>The </a:t>
            </a:r>
            <a:r>
              <a:rPr lang="en-US" sz="1800" dirty="0">
                <a:latin typeface="Century Gothic" pitchFamily="34" charset="0"/>
              </a:rPr>
              <a:t>carbon contained in natural or human-based organic materials may or may not be biodegradable</a:t>
            </a:r>
            <a:r>
              <a:rPr lang="en-US" sz="1800" dirty="0" smtClean="0">
                <a:latin typeface="Century Gothic" pitchFamily="34" charset="0"/>
              </a:rPr>
              <a:t>.</a:t>
            </a:r>
          </a:p>
        </p:txBody>
      </p:sp>
      <p:sp>
        <p:nvSpPr>
          <p:cNvPr id="4" name="Title 1"/>
          <p:cNvSpPr>
            <a:spLocks noGrp="1"/>
          </p:cNvSpPr>
          <p:nvPr>
            <p:ph type="title"/>
          </p:nvPr>
        </p:nvSpPr>
        <p:spPr>
          <a:xfrm>
            <a:off x="471340" y="254524"/>
            <a:ext cx="8215460" cy="817022"/>
          </a:xfrm>
        </p:spPr>
        <p:txBody>
          <a:bodyPr>
            <a:normAutofit/>
          </a:bodyPr>
          <a:lstStyle/>
          <a:p>
            <a:r>
              <a:rPr lang="en-IN" dirty="0" smtClean="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9507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758825"/>
          </a:xfrm>
        </p:spPr>
        <p:txBody>
          <a:bodyPr rtlCol="0">
            <a:noAutofit/>
          </a:bodyPr>
          <a:lstStyle/>
          <a:p>
            <a:pPr eaLnBrk="1" fontAlgn="auto" hangingPunct="1">
              <a:spcAft>
                <a:spcPts val="0"/>
              </a:spcAft>
              <a:defRPr/>
            </a:pPr>
            <a:r>
              <a:rPr lang="en-US" dirty="0">
                <a:solidFill>
                  <a:schemeClr val="tx2"/>
                </a:solidFill>
              </a:rPr>
              <a:t/>
            </a:r>
            <a:br>
              <a:rPr lang="en-US" dirty="0">
                <a:solidFill>
                  <a:schemeClr val="tx2"/>
                </a:solidFill>
              </a:rPr>
            </a:br>
            <a:r>
              <a:rPr lang="en-US" dirty="0" smtClean="0"/>
              <a:t>WASTE PROCESSING TECHNIQUES</a:t>
            </a:r>
            <a:endParaRPr lang="en-US" dirty="0"/>
          </a:p>
        </p:txBody>
      </p:sp>
      <p:sp>
        <p:nvSpPr>
          <p:cNvPr id="3" name="Content Placeholder 2"/>
          <p:cNvSpPr>
            <a:spLocks noGrp="1"/>
          </p:cNvSpPr>
          <p:nvPr>
            <p:ph idx="1"/>
          </p:nvPr>
        </p:nvSpPr>
        <p:spPr>
          <a:xfrm>
            <a:off x="285720" y="1285860"/>
            <a:ext cx="8858280" cy="5286412"/>
          </a:xfrm>
        </p:spPr>
        <p:txBody>
          <a:bodyPr rtlCol="0">
            <a:normAutofit fontScale="92500" lnSpcReduction="20000"/>
          </a:bodyPr>
          <a:lstStyle/>
          <a:p>
            <a:pPr marL="0" indent="0" eaLnBrk="1" fontAlgn="auto" hangingPunct="1">
              <a:spcAft>
                <a:spcPts val="0"/>
              </a:spcAft>
              <a:buFontTx/>
              <a:buNone/>
              <a:defRPr/>
            </a:pPr>
            <a:r>
              <a:rPr lang="en-US" dirty="0">
                <a:solidFill>
                  <a:srgbClr val="C00000"/>
                </a:solidFill>
                <a:latin typeface="Century Gothic" pitchFamily="34" charset="0"/>
              </a:rPr>
              <a:t>PURPOSE OF </a:t>
            </a:r>
            <a:r>
              <a:rPr lang="en-US" dirty="0" smtClean="0">
                <a:solidFill>
                  <a:srgbClr val="C00000"/>
                </a:solidFill>
                <a:latin typeface="Century Gothic" pitchFamily="34" charset="0"/>
              </a:rPr>
              <a:t>PROCESSING:</a:t>
            </a:r>
            <a:endParaRPr lang="en-US" dirty="0">
              <a:solidFill>
                <a:srgbClr val="C00000"/>
              </a:solidFill>
              <a:latin typeface="Century Gothic" pitchFamily="34" charset="0"/>
            </a:endParaRPr>
          </a:p>
          <a:p>
            <a:pPr algn="just" eaLnBrk="1" fontAlgn="auto" hangingPunct="1">
              <a:spcAft>
                <a:spcPts val="0"/>
              </a:spcAft>
              <a:defRPr/>
            </a:pPr>
            <a:r>
              <a:rPr lang="en-US" dirty="0">
                <a:solidFill>
                  <a:srgbClr val="002060"/>
                </a:solidFill>
                <a:latin typeface="Century Gothic" pitchFamily="34" charset="0"/>
              </a:rPr>
              <a:t>The processing of wastes helps in achieving the best possible benefit from every functional element of the solid waste management (SWM) system and, therefore, requires proper selection of techniques and equipment for every element. </a:t>
            </a:r>
          </a:p>
          <a:p>
            <a:pPr algn="just" eaLnBrk="1" fontAlgn="auto" hangingPunct="1">
              <a:spcAft>
                <a:spcPts val="0"/>
              </a:spcAft>
              <a:defRPr/>
            </a:pPr>
            <a:r>
              <a:rPr lang="en-US" dirty="0">
                <a:solidFill>
                  <a:srgbClr val="002060"/>
                </a:solidFill>
                <a:latin typeface="Century Gothic" pitchFamily="34" charset="0"/>
              </a:rPr>
              <a:t>Accordingly, the wastes that are considered suitable for further use need to be paid special attention in terms of processing, in order that we could derive maximum economical value from them. </a:t>
            </a:r>
          </a:p>
          <a:p>
            <a:pPr eaLnBrk="1" fontAlgn="auto" hangingPunct="1">
              <a:spcAft>
                <a:spcPts val="0"/>
              </a:spcAft>
              <a:defRPr/>
            </a:pP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124744"/>
            <a:ext cx="8712968" cy="5376090"/>
          </a:xfrm>
        </p:spPr>
        <p:txBody>
          <a:bodyPr>
            <a:noAutofit/>
          </a:bodyPr>
          <a:lstStyle/>
          <a:p>
            <a:pPr algn="just">
              <a:lnSpc>
                <a:spcPct val="200000"/>
              </a:lnSpc>
              <a:buNone/>
            </a:pPr>
            <a:r>
              <a:rPr lang="en-US" sz="1600" dirty="0" smtClean="0">
                <a:solidFill>
                  <a:srgbClr val="C00000"/>
                </a:solidFill>
                <a:latin typeface="Century Gothic" pitchFamily="34" charset="0"/>
              </a:rPr>
              <a:t>BALANCED AMOUNT OF NUTRIENTS</a:t>
            </a:r>
          </a:p>
          <a:p>
            <a:pPr marL="536575" indent="-177800" algn="just">
              <a:lnSpc>
                <a:spcPct val="200000"/>
              </a:lnSpc>
            </a:pPr>
            <a:r>
              <a:rPr lang="en-US" sz="1600" dirty="0" smtClean="0">
                <a:latin typeface="Century Gothic" pitchFamily="34" charset="0"/>
              </a:rPr>
              <a:t>To </a:t>
            </a:r>
            <a:r>
              <a:rPr lang="en-US" sz="1600" dirty="0">
                <a:latin typeface="Century Gothic" pitchFamily="34" charset="0"/>
              </a:rPr>
              <a:t>aid the decomposition process, the bulk of the organic matter should be carbon with just enough nitrogen. </a:t>
            </a:r>
          </a:p>
          <a:p>
            <a:pPr marL="536575" indent="-177800" algn="just">
              <a:lnSpc>
                <a:spcPct val="200000"/>
              </a:lnSpc>
            </a:pPr>
            <a:r>
              <a:rPr lang="en-US" sz="1600" dirty="0">
                <a:latin typeface="Century Gothic" pitchFamily="34" charset="0"/>
              </a:rPr>
              <a:t>In general, an initial ratio of 30:1 (C: N or Carbon: Nitrogen) is considered ideal. Higher ratios tend to retard the process of decomposition, while ratios below 25:1 may result in </a:t>
            </a:r>
            <a:r>
              <a:rPr lang="en-US" sz="1600" dirty="0" err="1">
                <a:latin typeface="Century Gothic" pitchFamily="34" charset="0"/>
              </a:rPr>
              <a:t>odour</a:t>
            </a:r>
            <a:r>
              <a:rPr lang="en-US" sz="1600" dirty="0">
                <a:latin typeface="Century Gothic" pitchFamily="34" charset="0"/>
              </a:rPr>
              <a:t> problems. </a:t>
            </a:r>
          </a:p>
          <a:p>
            <a:pPr marL="536575" indent="-177800" algn="just">
              <a:lnSpc>
                <a:spcPct val="200000"/>
              </a:lnSpc>
            </a:pPr>
            <a:r>
              <a:rPr lang="en-US" sz="1600" dirty="0">
                <a:latin typeface="Century Gothic" pitchFamily="34" charset="0"/>
              </a:rPr>
              <a:t>As the composting process proceeds and carbon is lost to the atmosphere, this ratio decreases. Finished compost should have ratios of 15 to 20:1. </a:t>
            </a:r>
          </a:p>
          <a:p>
            <a:pPr marL="536575" indent="-177800" algn="just">
              <a:lnSpc>
                <a:spcPct val="200000"/>
              </a:lnSpc>
            </a:pPr>
            <a:r>
              <a:rPr lang="en-US" sz="1600" dirty="0">
                <a:latin typeface="Century Gothic" pitchFamily="34" charset="0"/>
              </a:rPr>
              <a:t>Adding 3 – 4 kg of nitrogen material for every 100 kg of carbon should be satisfactory for efficient and rapid composting</a:t>
            </a:r>
            <a:r>
              <a:rPr lang="en-US" sz="1600" dirty="0" smtClean="0">
                <a:latin typeface="Century Gothic" pitchFamily="34" charset="0"/>
              </a:rPr>
              <a:t>.</a:t>
            </a:r>
            <a:endParaRPr lang="en-US" sz="1600" dirty="0">
              <a:solidFill>
                <a:schemeClr val="accent2"/>
              </a:solidFill>
              <a:latin typeface="Century Gothic" pitchFamily="34" charset="0"/>
            </a:endParaRPr>
          </a:p>
        </p:txBody>
      </p:sp>
      <p:sp>
        <p:nvSpPr>
          <p:cNvPr id="4" name="Title 1"/>
          <p:cNvSpPr>
            <a:spLocks noGrp="1"/>
          </p:cNvSpPr>
          <p:nvPr>
            <p:ph type="title"/>
          </p:nvPr>
        </p:nvSpPr>
        <p:spPr>
          <a:xfrm>
            <a:off x="471340" y="254524"/>
            <a:ext cx="8215460" cy="817022"/>
          </a:xfrm>
        </p:spPr>
        <p:txBody>
          <a:bodyPr>
            <a:normAutofit fontScale="90000"/>
          </a:bodyPr>
          <a:lstStyle/>
          <a:p>
            <a:r>
              <a:rPr lang="en-IN" dirty="0" smtClean="0">
                <a:cs typeface="Times New Roman" panose="02020603050405020304" pitchFamily="18" charset="0"/>
              </a:rPr>
              <a:t/>
            </a:r>
            <a:br>
              <a:rPr lang="en-IN" dirty="0" smtClean="0">
                <a:cs typeface="Times New Roman" panose="02020603050405020304" pitchFamily="18" charset="0"/>
              </a:rPr>
            </a:br>
            <a:r>
              <a:rPr lang="en-IN" dirty="0" smtClean="0">
                <a:cs typeface="Times New Roman" panose="02020603050405020304" pitchFamily="18" charset="0"/>
              </a:rPr>
              <a:t>PROCESSES AND TYPES</a:t>
            </a:r>
            <a:br>
              <a:rPr lang="en-IN" dirty="0" smtClean="0">
                <a:cs typeface="Times New Roman" panose="02020603050405020304" pitchFamily="18" charset="0"/>
              </a:rPr>
            </a:br>
            <a:r>
              <a:rPr lang="en-IN" dirty="0" smtClean="0">
                <a:solidFill>
                  <a:srgbClr val="C00000"/>
                </a:solidFill>
                <a:latin typeface="Century Gothic" pitchFamily="34" charset="0"/>
              </a:rPr>
              <a:t/>
            </a:r>
            <a:br>
              <a:rPr lang="en-IN" dirty="0" smtClean="0">
                <a:solidFill>
                  <a:srgbClr val="C00000"/>
                </a:solidFill>
                <a:latin typeface="Century Gothic" pitchFamily="34"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9507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422" y="1401611"/>
            <a:ext cx="8579296" cy="4525963"/>
          </a:xfrm>
        </p:spPr>
        <p:txBody>
          <a:bodyPr>
            <a:noAutofit/>
          </a:bodyPr>
          <a:lstStyle/>
          <a:p>
            <a:pPr algn="just">
              <a:lnSpc>
                <a:spcPct val="200000"/>
              </a:lnSpc>
            </a:pPr>
            <a:r>
              <a:rPr lang="en-US" sz="1800" dirty="0" smtClean="0">
                <a:solidFill>
                  <a:srgbClr val="C00000"/>
                </a:solidFill>
                <a:latin typeface="Century Gothic" pitchFamily="34" charset="0"/>
              </a:rPr>
              <a:t>MOISTURE CONTENT</a:t>
            </a:r>
          </a:p>
          <a:p>
            <a:pPr marL="728663" indent="-285750" algn="just">
              <a:lnSpc>
                <a:spcPct val="200000"/>
              </a:lnSpc>
            </a:pPr>
            <a:r>
              <a:rPr lang="en-US" sz="1800" dirty="0" smtClean="0">
                <a:latin typeface="Century Gothic" pitchFamily="34" charset="0"/>
              </a:rPr>
              <a:t>Water </a:t>
            </a:r>
            <a:r>
              <a:rPr lang="en-US" sz="1800" dirty="0">
                <a:latin typeface="Century Gothic" pitchFamily="34" charset="0"/>
              </a:rPr>
              <a:t>is an essential part of all forms of life, and the microorganisms living in a compost pile are no exception</a:t>
            </a:r>
            <a:r>
              <a:rPr lang="en-US" sz="1800" dirty="0" smtClean="0">
                <a:latin typeface="Century Gothic" pitchFamily="34" charset="0"/>
              </a:rPr>
              <a:t>.</a:t>
            </a:r>
          </a:p>
          <a:p>
            <a:pPr marL="728663" indent="-285750" algn="just">
              <a:lnSpc>
                <a:spcPct val="200000"/>
              </a:lnSpc>
            </a:pPr>
            <a:r>
              <a:rPr lang="en-US" sz="1800" dirty="0" smtClean="0">
                <a:latin typeface="Century Gothic" pitchFamily="34" charset="0"/>
              </a:rPr>
              <a:t> </a:t>
            </a:r>
            <a:r>
              <a:rPr lang="en-US" sz="1800" dirty="0">
                <a:latin typeface="Century Gothic" pitchFamily="34" charset="0"/>
              </a:rPr>
              <a:t>Since most compostable materials have lower than ideal water content, i.e., 50 to 60% of total weight, the composting process may be slower than desired, if water is not added. </a:t>
            </a:r>
            <a:endParaRPr lang="en-US" sz="1800" dirty="0" smtClean="0">
              <a:latin typeface="Century Gothic" pitchFamily="34" charset="0"/>
            </a:endParaRPr>
          </a:p>
          <a:p>
            <a:pPr marL="728663" indent="-285750" algn="just">
              <a:lnSpc>
                <a:spcPct val="200000"/>
              </a:lnSpc>
            </a:pPr>
            <a:r>
              <a:rPr lang="en-US" sz="1800" dirty="0" smtClean="0">
                <a:latin typeface="Century Gothic" pitchFamily="34" charset="0"/>
              </a:rPr>
              <a:t>Adding </a:t>
            </a:r>
            <a:r>
              <a:rPr lang="en-US" sz="1800" dirty="0">
                <a:latin typeface="Century Gothic" pitchFamily="34" charset="0"/>
              </a:rPr>
              <a:t>moisture may be necessary to keep the composting process performing at its peak. </a:t>
            </a:r>
            <a:endParaRPr lang="en-US" sz="1800" dirty="0" smtClean="0">
              <a:latin typeface="Century Gothic" pitchFamily="34" charset="0"/>
            </a:endParaRPr>
          </a:p>
        </p:txBody>
      </p:sp>
      <p:sp>
        <p:nvSpPr>
          <p:cNvPr id="4" name="Title 1"/>
          <p:cNvSpPr>
            <a:spLocks noGrp="1"/>
          </p:cNvSpPr>
          <p:nvPr>
            <p:ph type="title"/>
          </p:nvPr>
        </p:nvSpPr>
        <p:spPr>
          <a:xfrm>
            <a:off x="471340" y="254524"/>
            <a:ext cx="8215460" cy="1149124"/>
          </a:xfrm>
        </p:spPr>
        <p:txBody>
          <a:bodyPr>
            <a:normAutofit/>
          </a:bodyPr>
          <a:lstStyle/>
          <a:p>
            <a:r>
              <a:rPr lang="en-IN" dirty="0" smtClean="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741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422" y="1401611"/>
            <a:ext cx="8579296" cy="4525963"/>
          </a:xfrm>
        </p:spPr>
        <p:txBody>
          <a:bodyPr>
            <a:noAutofit/>
          </a:bodyPr>
          <a:lstStyle/>
          <a:p>
            <a:pPr algn="just">
              <a:lnSpc>
                <a:spcPct val="200000"/>
              </a:lnSpc>
              <a:spcBef>
                <a:spcPts val="200"/>
              </a:spcBef>
            </a:pPr>
            <a:r>
              <a:rPr lang="en-US" sz="1800" dirty="0" smtClean="0">
                <a:solidFill>
                  <a:srgbClr val="C00000"/>
                </a:solidFill>
                <a:latin typeface="Century Gothic" pitchFamily="34" charset="0"/>
              </a:rPr>
              <a:t>ADEQUATE OXYGEN:</a:t>
            </a:r>
          </a:p>
          <a:p>
            <a:pPr marL="715963" indent="-357188" algn="just">
              <a:lnSpc>
                <a:spcPct val="200000"/>
              </a:lnSpc>
              <a:spcBef>
                <a:spcPts val="200"/>
              </a:spcBef>
            </a:pPr>
            <a:r>
              <a:rPr lang="en-US" sz="1800" dirty="0" smtClean="0">
                <a:latin typeface="Century Gothic" pitchFamily="34" charset="0"/>
              </a:rPr>
              <a:t>Composting </a:t>
            </a:r>
            <a:r>
              <a:rPr lang="en-US" sz="1800" dirty="0">
                <a:latin typeface="Century Gothic" pitchFamily="34" charset="0"/>
              </a:rPr>
              <a:t>is considered an aerobic process. Decomposition can occur under both aerobic (requiring oxygen) and anaerobic (lacking oxygen) conditions. </a:t>
            </a:r>
          </a:p>
          <a:p>
            <a:pPr marL="715963" indent="-357188" algn="just">
              <a:lnSpc>
                <a:spcPct val="200000"/>
              </a:lnSpc>
              <a:spcBef>
                <a:spcPts val="200"/>
              </a:spcBef>
            </a:pPr>
            <a:r>
              <a:rPr lang="en-US" sz="1800" dirty="0">
                <a:latin typeface="Century Gothic" pitchFamily="34" charset="0"/>
              </a:rPr>
              <a:t>A 10 to 15% oxygen concentration is considered adequate, although a concentration as low as 5% may be sufficient for leaves</a:t>
            </a:r>
            <a:r>
              <a:rPr lang="en-US" sz="1800" dirty="0" smtClean="0">
                <a:latin typeface="Century Gothic" pitchFamily="34" charset="0"/>
              </a:rPr>
              <a:t>.</a:t>
            </a:r>
            <a:endParaRPr lang="en-US" sz="1800" dirty="0">
              <a:solidFill>
                <a:schemeClr val="accent2"/>
              </a:solidFill>
              <a:latin typeface="Century Gothic" pitchFamily="34" charset="0"/>
            </a:endParaRPr>
          </a:p>
        </p:txBody>
      </p:sp>
      <p:sp>
        <p:nvSpPr>
          <p:cNvPr id="4" name="Title 1"/>
          <p:cNvSpPr>
            <a:spLocks noGrp="1"/>
          </p:cNvSpPr>
          <p:nvPr>
            <p:ph type="title"/>
          </p:nvPr>
        </p:nvSpPr>
        <p:spPr>
          <a:xfrm>
            <a:off x="471340" y="254524"/>
            <a:ext cx="8215460" cy="1149124"/>
          </a:xfrm>
        </p:spPr>
        <p:txBody>
          <a:bodyPr>
            <a:normAutofit/>
          </a:bodyPr>
          <a:lstStyle/>
          <a:p>
            <a:r>
              <a:rPr lang="en-IN" dirty="0" smtClean="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741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317" y="1268760"/>
            <a:ext cx="8229600" cy="4525963"/>
          </a:xfrm>
        </p:spPr>
        <p:txBody>
          <a:bodyPr>
            <a:noAutofit/>
          </a:bodyPr>
          <a:lstStyle/>
          <a:p>
            <a:pPr algn="just">
              <a:lnSpc>
                <a:spcPct val="200000"/>
              </a:lnSpc>
              <a:spcBef>
                <a:spcPts val="200"/>
              </a:spcBef>
            </a:pPr>
            <a:r>
              <a:rPr lang="en-US" sz="1800" dirty="0" smtClean="0">
                <a:solidFill>
                  <a:srgbClr val="C00000"/>
                </a:solidFill>
                <a:latin typeface="Century Gothic" pitchFamily="34" charset="0"/>
              </a:rPr>
              <a:t>APPROPRIATE PH:</a:t>
            </a:r>
          </a:p>
          <a:p>
            <a:pPr marL="815975" indent="-457200" algn="just">
              <a:lnSpc>
                <a:spcPct val="200000"/>
              </a:lnSpc>
              <a:spcBef>
                <a:spcPts val="200"/>
              </a:spcBef>
            </a:pPr>
            <a:r>
              <a:rPr lang="en-US" sz="1800" dirty="0" smtClean="0">
                <a:latin typeface="Century Gothic" pitchFamily="34" charset="0"/>
              </a:rPr>
              <a:t>The </a:t>
            </a:r>
            <a:r>
              <a:rPr lang="en-US" sz="1800" dirty="0">
                <a:latin typeface="Century Gothic" pitchFamily="34" charset="0"/>
              </a:rPr>
              <a:t>pH factor affects the amount of nutrients available for the microorganisms, the solubility of heavy metals and the overall metabolic activity of the microorganisms. </a:t>
            </a:r>
            <a:endParaRPr lang="en-US" sz="1800" dirty="0" smtClean="0">
              <a:latin typeface="Century Gothic" pitchFamily="34" charset="0"/>
            </a:endParaRPr>
          </a:p>
          <a:p>
            <a:pPr marL="815975" indent="-457200" algn="just">
              <a:lnSpc>
                <a:spcPct val="200000"/>
              </a:lnSpc>
              <a:spcBef>
                <a:spcPts val="200"/>
              </a:spcBef>
            </a:pPr>
            <a:r>
              <a:rPr lang="en-US" sz="1800" dirty="0" smtClean="0">
                <a:latin typeface="Century Gothic" pitchFamily="34" charset="0"/>
              </a:rPr>
              <a:t>A </a:t>
            </a:r>
            <a:r>
              <a:rPr lang="en-US" sz="1800" dirty="0">
                <a:latin typeface="Century Gothic" pitchFamily="34" charset="0"/>
              </a:rPr>
              <a:t>pH between 6 and 8 is considered optimum, and it can be adjusted upward by the addition of lime, or downward with </a:t>
            </a:r>
            <a:r>
              <a:rPr lang="en-US" sz="1800" dirty="0" err="1">
                <a:latin typeface="Century Gothic" pitchFamily="34" charset="0"/>
              </a:rPr>
              <a:t>sulphur</a:t>
            </a:r>
            <a:r>
              <a:rPr lang="en-US" sz="1800" dirty="0">
                <a:latin typeface="Century Gothic" pitchFamily="34" charset="0"/>
              </a:rPr>
              <a:t>, although such additions are normally not necessary. </a:t>
            </a:r>
            <a:endParaRPr lang="en-IN" sz="1800" dirty="0">
              <a:solidFill>
                <a:schemeClr val="accent2"/>
              </a:solidFill>
              <a:latin typeface="Century Gothic" pitchFamily="34" charset="0"/>
            </a:endParaRPr>
          </a:p>
        </p:txBody>
      </p:sp>
      <p:sp>
        <p:nvSpPr>
          <p:cNvPr id="4" name="Title 1"/>
          <p:cNvSpPr>
            <a:spLocks noGrp="1"/>
          </p:cNvSpPr>
          <p:nvPr>
            <p:ph type="title"/>
          </p:nvPr>
        </p:nvSpPr>
        <p:spPr>
          <a:xfrm>
            <a:off x="471340" y="254524"/>
            <a:ext cx="8215460" cy="1149124"/>
          </a:xfrm>
        </p:spPr>
        <p:txBody>
          <a:bodyPr>
            <a:normAutofit/>
          </a:bodyPr>
          <a:lstStyle/>
          <a:p>
            <a:r>
              <a:rPr lang="en-IN" dirty="0" smtClean="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3441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643998" cy="5429288"/>
          </a:xfrm>
        </p:spPr>
        <p:txBody>
          <a:bodyPr>
            <a:normAutofit fontScale="55000" lnSpcReduction="20000"/>
          </a:bodyPr>
          <a:lstStyle/>
          <a:p>
            <a:pPr marL="0" indent="0">
              <a:lnSpc>
                <a:spcPct val="220000"/>
              </a:lnSpc>
            </a:pPr>
            <a:r>
              <a:rPr lang="en-IN" dirty="0" smtClean="0">
                <a:solidFill>
                  <a:srgbClr val="C00000"/>
                </a:solidFill>
                <a:latin typeface="Century Gothic" pitchFamily="34" charset="0"/>
              </a:rPr>
              <a:t>PHYSICAL PROCESSES</a:t>
            </a:r>
          </a:p>
          <a:p>
            <a:pPr marL="0" indent="0" algn="just">
              <a:lnSpc>
                <a:spcPct val="220000"/>
              </a:lnSpc>
            </a:pPr>
            <a:r>
              <a:rPr lang="en-US" dirty="0" smtClean="0">
                <a:latin typeface="Century Gothic" pitchFamily="34" charset="0"/>
              </a:rPr>
              <a:t>The </a:t>
            </a:r>
            <a:r>
              <a:rPr lang="en-US" dirty="0">
                <a:latin typeface="Century Gothic" pitchFamily="34" charset="0"/>
              </a:rPr>
              <a:t>physical environment in the compost process includes factors such as </a:t>
            </a:r>
            <a:endParaRPr lang="en-US" dirty="0" smtClean="0">
              <a:latin typeface="Century Gothic" pitchFamily="34" charset="0"/>
            </a:endParaRPr>
          </a:p>
          <a:p>
            <a:pPr marL="631825" indent="-188913" algn="just">
              <a:lnSpc>
                <a:spcPct val="220000"/>
              </a:lnSpc>
            </a:pPr>
            <a:r>
              <a:rPr lang="en-US" dirty="0" smtClean="0">
                <a:latin typeface="Century Gothic" pitchFamily="34" charset="0"/>
              </a:rPr>
              <a:t>Particle </a:t>
            </a:r>
            <a:r>
              <a:rPr lang="en-US" dirty="0">
                <a:latin typeface="Century Gothic" pitchFamily="34" charset="0"/>
              </a:rPr>
              <a:t>size</a:t>
            </a:r>
          </a:p>
          <a:p>
            <a:pPr marL="631825" indent="-188913" algn="just">
              <a:lnSpc>
                <a:spcPct val="220000"/>
              </a:lnSpc>
            </a:pPr>
            <a:r>
              <a:rPr lang="en-US" dirty="0" smtClean="0">
                <a:latin typeface="Century Gothic" pitchFamily="34" charset="0"/>
              </a:rPr>
              <a:t>Temperature</a:t>
            </a:r>
          </a:p>
          <a:p>
            <a:pPr marL="631825" indent="-188913" algn="just">
              <a:lnSpc>
                <a:spcPct val="220000"/>
              </a:lnSpc>
            </a:pPr>
            <a:r>
              <a:rPr lang="en-US" dirty="0" smtClean="0">
                <a:latin typeface="Century Gothic" pitchFamily="34" charset="0"/>
              </a:rPr>
              <a:t>Mixing and pile </a:t>
            </a:r>
            <a:r>
              <a:rPr lang="en-US" dirty="0">
                <a:latin typeface="Century Gothic" pitchFamily="34" charset="0"/>
              </a:rPr>
              <a:t>size</a:t>
            </a:r>
            <a:r>
              <a:rPr lang="en-IN" dirty="0" smtClean="0">
                <a:latin typeface="Century Gothic" pitchFamily="34" charset="0"/>
              </a:rPr>
              <a:t> </a:t>
            </a:r>
          </a:p>
          <a:p>
            <a:pPr marL="0" indent="0" algn="just">
              <a:lnSpc>
                <a:spcPct val="220000"/>
              </a:lnSpc>
            </a:pPr>
            <a:r>
              <a:rPr lang="en-US" dirty="0" smtClean="0">
                <a:solidFill>
                  <a:srgbClr val="C00000"/>
                </a:solidFill>
                <a:latin typeface="Century Gothic" pitchFamily="34" charset="0"/>
              </a:rPr>
              <a:t>PARTICLE SIZE: </a:t>
            </a:r>
          </a:p>
          <a:p>
            <a:pPr algn="just">
              <a:lnSpc>
                <a:spcPct val="220000"/>
              </a:lnSpc>
            </a:pPr>
            <a:r>
              <a:rPr lang="en-US" dirty="0" smtClean="0">
                <a:latin typeface="Century Gothic" pitchFamily="34" charset="0"/>
              </a:rPr>
              <a:t>As </a:t>
            </a:r>
            <a:r>
              <a:rPr lang="en-US" dirty="0">
                <a:latin typeface="Century Gothic" pitchFamily="34" charset="0"/>
              </a:rPr>
              <a:t>composting progresses, there is a natural process of size reduction and the particle size of the material being composted is critical. </a:t>
            </a:r>
            <a:endParaRPr lang="en-US" dirty="0" smtClean="0">
              <a:latin typeface="Century Gothic" pitchFamily="34" charset="0"/>
            </a:endParaRPr>
          </a:p>
          <a:p>
            <a:pPr algn="just">
              <a:lnSpc>
                <a:spcPct val="220000"/>
              </a:lnSpc>
            </a:pPr>
            <a:r>
              <a:rPr lang="en-US" dirty="0" smtClean="0">
                <a:latin typeface="Century Gothic" pitchFamily="34" charset="0"/>
              </a:rPr>
              <a:t>Because </a:t>
            </a:r>
            <a:r>
              <a:rPr lang="en-US" dirty="0">
                <a:latin typeface="Century Gothic" pitchFamily="34" charset="0"/>
              </a:rPr>
              <a:t>smaller particles usually have more surface area per unit weight, they facilitate more microbial activity on their surfaces, which leads to rapid decomposition. </a:t>
            </a:r>
            <a:endParaRPr lang="en-IN" dirty="0">
              <a:latin typeface="Century Gothic" pitchFamily="34" charset="0"/>
            </a:endParaRPr>
          </a:p>
        </p:txBody>
      </p:sp>
      <p:sp>
        <p:nvSpPr>
          <p:cNvPr id="4" name="Title 1"/>
          <p:cNvSpPr>
            <a:spLocks noGrp="1"/>
          </p:cNvSpPr>
          <p:nvPr>
            <p:ph type="title"/>
          </p:nvPr>
        </p:nvSpPr>
        <p:spPr>
          <a:xfrm>
            <a:off x="471340" y="254524"/>
            <a:ext cx="8215460" cy="1149124"/>
          </a:xfrm>
        </p:spPr>
        <p:txBody>
          <a:bodyPr>
            <a:normAutofit/>
          </a:bodyPr>
          <a:lstStyle/>
          <a:p>
            <a:r>
              <a:rPr lang="en-IN" dirty="0" smtClean="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1484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24744"/>
            <a:ext cx="9144000" cy="4525963"/>
          </a:xfrm>
        </p:spPr>
        <p:txBody>
          <a:bodyPr>
            <a:noAutofit/>
          </a:bodyPr>
          <a:lstStyle/>
          <a:p>
            <a:pPr marL="0" indent="0" algn="just"/>
            <a:r>
              <a:rPr lang="en-US" sz="1800" dirty="0" smtClean="0">
                <a:solidFill>
                  <a:srgbClr val="C00000"/>
                </a:solidFill>
                <a:latin typeface="Century Gothic" pitchFamily="34" charset="0"/>
              </a:rPr>
              <a:t>TEMPERATURE: </a:t>
            </a:r>
          </a:p>
          <a:p>
            <a:pPr algn="just"/>
            <a:r>
              <a:rPr lang="en-US" sz="1800" dirty="0" smtClean="0">
                <a:latin typeface="Century Gothic" pitchFamily="34" charset="0"/>
              </a:rPr>
              <a:t>Composting </a:t>
            </a:r>
            <a:r>
              <a:rPr lang="en-US" sz="1800" dirty="0">
                <a:latin typeface="Century Gothic" pitchFamily="34" charset="0"/>
              </a:rPr>
              <a:t>can occur at a range of temperatures, and the optimum temperature range is between 32° and 60° C. </a:t>
            </a:r>
            <a:endParaRPr lang="en-US" sz="1800" dirty="0" smtClean="0">
              <a:latin typeface="Century Gothic" pitchFamily="34" charset="0"/>
            </a:endParaRPr>
          </a:p>
          <a:p>
            <a:pPr algn="just"/>
            <a:r>
              <a:rPr lang="en-US" sz="1800" dirty="0" smtClean="0">
                <a:latin typeface="Century Gothic" pitchFamily="34" charset="0"/>
              </a:rPr>
              <a:t>Temperatures </a:t>
            </a:r>
            <a:r>
              <a:rPr lang="en-US" sz="1800" dirty="0">
                <a:latin typeface="Century Gothic" pitchFamily="34" charset="0"/>
              </a:rPr>
              <a:t>above 65° C are not ideal for composting as thermal destruction of cell proteins kill the organisms. </a:t>
            </a:r>
            <a:endParaRPr lang="en-US" sz="1800" dirty="0" smtClean="0">
              <a:latin typeface="Century Gothic" pitchFamily="34" charset="0"/>
            </a:endParaRPr>
          </a:p>
          <a:p>
            <a:pPr algn="just"/>
            <a:r>
              <a:rPr lang="en-US" sz="1800" dirty="0" smtClean="0">
                <a:latin typeface="Century Gothic" pitchFamily="34" charset="0"/>
              </a:rPr>
              <a:t>Similarly</a:t>
            </a:r>
            <a:r>
              <a:rPr lang="en-US" sz="1800" dirty="0">
                <a:latin typeface="Century Gothic" pitchFamily="34" charset="0"/>
              </a:rPr>
              <a:t>, temperatures below the minimum required for a group of organisms affect the metabolic activity (i.e., regulatory machinery) of the cells</a:t>
            </a:r>
            <a:r>
              <a:rPr lang="en-US" sz="1800" dirty="0" smtClean="0">
                <a:latin typeface="Century Gothic" pitchFamily="34" charset="0"/>
              </a:rPr>
              <a:t>.</a:t>
            </a:r>
          </a:p>
          <a:p>
            <a:pPr marL="0" indent="0" algn="just"/>
            <a:r>
              <a:rPr lang="en-US" sz="1800" dirty="0" smtClean="0">
                <a:solidFill>
                  <a:srgbClr val="C00000"/>
                </a:solidFill>
                <a:latin typeface="Century Gothic" pitchFamily="34" charset="0"/>
              </a:rPr>
              <a:t>MIXING: </a:t>
            </a:r>
          </a:p>
          <a:p>
            <a:pPr algn="just"/>
            <a:r>
              <a:rPr lang="en-US" sz="1800" dirty="0" smtClean="0">
                <a:latin typeface="Century Gothic" pitchFamily="34" charset="0"/>
              </a:rPr>
              <a:t>Mixing </a:t>
            </a:r>
            <a:r>
              <a:rPr lang="en-US" sz="1800" dirty="0">
                <a:latin typeface="Century Gothic" pitchFamily="34" charset="0"/>
              </a:rPr>
              <a:t>of feedstock, water and inoculants is important and is done by turning or mixing the piles after composting has begun. </a:t>
            </a:r>
            <a:endParaRPr lang="en-US" sz="1800" dirty="0" smtClean="0">
              <a:latin typeface="Century Gothic" pitchFamily="34" charset="0"/>
            </a:endParaRPr>
          </a:p>
          <a:p>
            <a:pPr algn="just"/>
            <a:r>
              <a:rPr lang="en-US" sz="1800" dirty="0" smtClean="0">
                <a:latin typeface="Century Gothic" pitchFamily="34" charset="0"/>
              </a:rPr>
              <a:t>Mixing </a:t>
            </a:r>
            <a:r>
              <a:rPr lang="en-US" sz="1800" dirty="0">
                <a:latin typeface="Century Gothic" pitchFamily="34" charset="0"/>
              </a:rPr>
              <a:t>and agitation distribute moisture and air evenly, and promote the breakdown of compost clumps. </a:t>
            </a:r>
            <a:endParaRPr lang="en-IN" sz="1800" dirty="0">
              <a:latin typeface="Century Gothic" pitchFamily="34" charset="0"/>
            </a:endParaRPr>
          </a:p>
        </p:txBody>
      </p:sp>
      <p:sp>
        <p:nvSpPr>
          <p:cNvPr id="4" name="Title 1"/>
          <p:cNvSpPr>
            <a:spLocks noGrp="1"/>
          </p:cNvSpPr>
          <p:nvPr>
            <p:ph type="title"/>
          </p:nvPr>
        </p:nvSpPr>
        <p:spPr>
          <a:xfrm>
            <a:off x="471340" y="254524"/>
            <a:ext cx="8215460" cy="674146"/>
          </a:xfrm>
        </p:spPr>
        <p:txBody>
          <a:bodyPr>
            <a:normAutofit fontScale="90000"/>
          </a:bodyPr>
          <a:lstStyle/>
          <a:p>
            <a:r>
              <a:rPr lang="en-IN" dirty="0" smtClean="0">
                <a:cs typeface="Times New Roman" panose="02020603050405020304" pitchFamily="18" charset="0"/>
              </a:rPr>
              <a:t>PROCESSES AND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2809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cs typeface="Times New Roman" panose="02020603050405020304" pitchFamily="18" charset="0"/>
              </a:rPr>
              <a:t>TECHNOLOGIES</a:t>
            </a:r>
            <a:endParaRPr lang="en-IN" dirty="0">
              <a:cs typeface="Times New Roman" panose="02020603050405020304" pitchFamily="18" charset="0"/>
            </a:endParaRPr>
          </a:p>
        </p:txBody>
      </p:sp>
      <p:sp>
        <p:nvSpPr>
          <p:cNvPr id="4" name="Content Placeholder 3"/>
          <p:cNvSpPr>
            <a:spLocks noGrp="1"/>
          </p:cNvSpPr>
          <p:nvPr>
            <p:ph idx="1"/>
          </p:nvPr>
        </p:nvSpPr>
        <p:spPr/>
        <p:txBody>
          <a:bodyPr>
            <a:normAutofit lnSpcReduction="10000"/>
          </a:bodyPr>
          <a:lstStyle/>
          <a:p>
            <a:pPr marL="0" indent="0">
              <a:lnSpc>
                <a:spcPct val="200000"/>
              </a:lnSpc>
              <a:buNone/>
            </a:pPr>
            <a:r>
              <a:rPr lang="en-US" dirty="0" smtClean="0">
                <a:latin typeface="Century Gothic" pitchFamily="34" charset="0"/>
              </a:rPr>
              <a:t>Composting </a:t>
            </a:r>
            <a:r>
              <a:rPr lang="en-US" dirty="0">
                <a:latin typeface="Century Gothic" pitchFamily="34" charset="0"/>
              </a:rPr>
              <a:t>technologies </a:t>
            </a:r>
            <a:r>
              <a:rPr lang="en-US" dirty="0" smtClean="0">
                <a:latin typeface="Century Gothic" pitchFamily="34" charset="0"/>
              </a:rPr>
              <a:t>are as follows</a:t>
            </a:r>
          </a:p>
          <a:p>
            <a:pPr>
              <a:lnSpc>
                <a:spcPct val="200000"/>
              </a:lnSpc>
            </a:pPr>
            <a:r>
              <a:rPr lang="en-IN" dirty="0">
                <a:latin typeface="Century Gothic" pitchFamily="34" charset="0"/>
              </a:rPr>
              <a:t>Windrow </a:t>
            </a:r>
            <a:r>
              <a:rPr lang="en-IN" dirty="0" smtClean="0">
                <a:latin typeface="Century Gothic" pitchFamily="34" charset="0"/>
              </a:rPr>
              <a:t>composting</a:t>
            </a:r>
          </a:p>
          <a:p>
            <a:pPr>
              <a:lnSpc>
                <a:spcPct val="200000"/>
              </a:lnSpc>
            </a:pPr>
            <a:r>
              <a:rPr lang="en-IN" dirty="0">
                <a:latin typeface="Century Gothic" pitchFamily="34" charset="0"/>
              </a:rPr>
              <a:t>Aerated static pile </a:t>
            </a:r>
            <a:r>
              <a:rPr lang="en-IN" dirty="0" smtClean="0">
                <a:latin typeface="Century Gothic" pitchFamily="34" charset="0"/>
              </a:rPr>
              <a:t>composting</a:t>
            </a:r>
          </a:p>
          <a:p>
            <a:pPr>
              <a:lnSpc>
                <a:spcPct val="200000"/>
              </a:lnSpc>
            </a:pPr>
            <a:r>
              <a:rPr lang="en-IN" dirty="0">
                <a:latin typeface="Century Gothic" pitchFamily="34" charset="0"/>
              </a:rPr>
              <a:t>In-vessel composting </a:t>
            </a:r>
            <a:r>
              <a:rPr lang="en-IN" dirty="0" smtClean="0">
                <a:latin typeface="Century Gothic" pitchFamily="34" charset="0"/>
              </a:rPr>
              <a:t>system</a:t>
            </a:r>
          </a:p>
          <a:p>
            <a:pPr>
              <a:lnSpc>
                <a:spcPct val="200000"/>
              </a:lnSpc>
            </a:pPr>
            <a:r>
              <a:rPr lang="en-IN" dirty="0">
                <a:latin typeface="Century Gothic" pitchFamily="34" charset="0"/>
              </a:rPr>
              <a:t>Anaerobic composting</a:t>
            </a:r>
          </a:p>
        </p:txBody>
      </p:sp>
    </p:spTree>
    <p:extLst>
      <p:ext uri="{BB962C8B-B14F-4D97-AF65-F5344CB8AC3E}">
        <p14:creationId xmlns:p14="http://schemas.microsoft.com/office/powerpoint/2010/main" val="41047035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dirty="0" smtClean="0">
                <a:cs typeface="Times New Roman" panose="02020603050405020304" pitchFamily="18" charset="0"/>
              </a:rPr>
              <a:t>TECHNOLOGIES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0" y="1285860"/>
            <a:ext cx="6072230" cy="5572140"/>
          </a:xfrm>
        </p:spPr>
        <p:txBody>
          <a:bodyPr>
            <a:normAutofit fontScale="62500" lnSpcReduction="20000"/>
          </a:bodyPr>
          <a:lstStyle/>
          <a:p>
            <a:pPr marL="0" indent="0">
              <a:buNone/>
            </a:pPr>
            <a:r>
              <a:rPr lang="en-IN" dirty="0" smtClean="0">
                <a:solidFill>
                  <a:srgbClr val="C00000"/>
                </a:solidFill>
                <a:latin typeface="Century Gothic" pitchFamily="34" charset="0"/>
              </a:rPr>
              <a:t>WINDROW COMPOSTING</a:t>
            </a:r>
            <a:r>
              <a:rPr lang="en-IN" dirty="0" smtClean="0">
                <a:solidFill>
                  <a:srgbClr val="FF0000"/>
                </a:solidFill>
                <a:latin typeface="Century Gothic" pitchFamily="34" charset="0"/>
              </a:rPr>
              <a:t>:</a:t>
            </a:r>
          </a:p>
          <a:p>
            <a:pPr algn="just">
              <a:buFont typeface="Arial" panose="020B0604020202020204" pitchFamily="34" charset="0"/>
              <a:buChar char="•"/>
            </a:pPr>
            <a:r>
              <a:rPr lang="en-US" dirty="0">
                <a:latin typeface="Century Gothic" pitchFamily="34" charset="0"/>
              </a:rPr>
              <a:t>Windrows composed of MSW are usually required to be located on an impermeable surface, which greatly improves equipment handling under inclement weather conditions. </a:t>
            </a:r>
            <a:endParaRPr lang="en-US" dirty="0" smtClean="0">
              <a:latin typeface="Century Gothic" pitchFamily="34" charset="0"/>
            </a:endParaRPr>
          </a:p>
          <a:p>
            <a:pPr algn="just">
              <a:buFont typeface="Arial" panose="020B0604020202020204" pitchFamily="34" charset="0"/>
              <a:buChar char="•"/>
            </a:pPr>
            <a:r>
              <a:rPr lang="en-US" dirty="0" smtClean="0">
                <a:latin typeface="Century Gothic" pitchFamily="34" charset="0"/>
              </a:rPr>
              <a:t>Process </a:t>
            </a:r>
            <a:r>
              <a:rPr lang="en-US" dirty="0">
                <a:latin typeface="Century Gothic" pitchFamily="34" charset="0"/>
              </a:rPr>
              <a:t>control is normally through pile management, although forced aeration can also be used. </a:t>
            </a:r>
            <a:endParaRPr lang="en-US" dirty="0" smtClean="0">
              <a:latin typeface="Century Gothic" pitchFamily="34" charset="0"/>
            </a:endParaRPr>
          </a:p>
          <a:p>
            <a:pPr algn="just">
              <a:buFont typeface="Arial" panose="020B0604020202020204" pitchFamily="34" charset="0"/>
              <a:buChar char="•"/>
            </a:pPr>
            <a:r>
              <a:rPr lang="en-US" dirty="0" smtClean="0">
                <a:latin typeface="Century Gothic" pitchFamily="34" charset="0"/>
              </a:rPr>
              <a:t>Turning </a:t>
            </a:r>
            <a:r>
              <a:rPr lang="en-US" dirty="0">
                <a:latin typeface="Century Gothic" pitchFamily="34" charset="0"/>
              </a:rPr>
              <a:t>the pile re-introduces air into the pile and increases porosity so that efficient passive aeration from atmospheric air continues at all times</a:t>
            </a:r>
            <a:r>
              <a:rPr lang="en-US" dirty="0" smtClean="0">
                <a:latin typeface="Century Gothic" pitchFamily="34" charset="0"/>
              </a:rPr>
              <a:t>.</a:t>
            </a:r>
          </a:p>
          <a:p>
            <a:pPr algn="just">
              <a:buFont typeface="Arial" panose="020B0604020202020204" pitchFamily="34" charset="0"/>
              <a:buChar char="•"/>
            </a:pPr>
            <a:r>
              <a:rPr lang="en-US" dirty="0" smtClean="0">
                <a:latin typeface="Century Gothic" pitchFamily="34" charset="0"/>
              </a:rPr>
              <a:t>The </a:t>
            </a:r>
            <a:r>
              <a:rPr lang="en-US" dirty="0">
                <a:latin typeface="Century Gothic" pitchFamily="34" charset="0"/>
              </a:rPr>
              <a:t>windrow dimensions should allow conservation of the heat generated during the composting process and also allow air to diffuse to the deeper portions of the pile. </a:t>
            </a:r>
            <a:endParaRPr lang="en-IN" dirty="0" smtClean="0">
              <a:latin typeface="Century Gothic" pitchFamily="34" charset="0"/>
            </a:endParaRPr>
          </a:p>
        </p:txBody>
      </p:sp>
      <p:pic>
        <p:nvPicPr>
          <p:cNvPr id="3" name="Picture 2"/>
          <p:cNvPicPr>
            <a:picLocks noChangeAspect="1"/>
          </p:cNvPicPr>
          <p:nvPr/>
        </p:nvPicPr>
        <p:blipFill>
          <a:blip r:embed="rId2"/>
          <a:srcRect l="5185" t="9885" r="5688"/>
          <a:stretch>
            <a:fillRect/>
          </a:stretch>
        </p:blipFill>
        <p:spPr>
          <a:xfrm>
            <a:off x="5572132" y="5214950"/>
            <a:ext cx="3357586" cy="1302492"/>
          </a:xfrm>
          <a:prstGeom prst="rect">
            <a:avLst/>
          </a:prstGeom>
        </p:spPr>
      </p:pic>
    </p:spTree>
    <p:extLst>
      <p:ext uri="{BB962C8B-B14F-4D97-AF65-F5344CB8AC3E}">
        <p14:creationId xmlns:p14="http://schemas.microsoft.com/office/powerpoint/2010/main" val="2508296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dirty="0" smtClean="0">
                <a:cs typeface="Times New Roman" panose="02020603050405020304" pitchFamily="18" charset="0"/>
              </a:rPr>
              <a:t>TECHNOLOGIES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85720" y="1357298"/>
            <a:ext cx="5500726" cy="5143536"/>
          </a:xfrm>
        </p:spPr>
        <p:txBody>
          <a:bodyPr>
            <a:normAutofit fontScale="62500" lnSpcReduction="20000"/>
          </a:bodyPr>
          <a:lstStyle/>
          <a:p>
            <a:pPr marL="0" indent="0">
              <a:buNone/>
            </a:pPr>
            <a:r>
              <a:rPr lang="en-IN" dirty="0" smtClean="0">
                <a:solidFill>
                  <a:srgbClr val="C00000"/>
                </a:solidFill>
              </a:rPr>
              <a:t>AERATED STATIC PILE COMPOSTING:</a:t>
            </a:r>
          </a:p>
          <a:p>
            <a:pPr algn="just">
              <a:lnSpc>
                <a:spcPct val="220000"/>
              </a:lnSpc>
            </a:pPr>
            <a:r>
              <a:rPr lang="en-US" dirty="0" smtClean="0">
                <a:latin typeface="Century Gothic" pitchFamily="34" charset="0"/>
              </a:rPr>
              <a:t>Aerated </a:t>
            </a:r>
            <a:r>
              <a:rPr lang="en-US" dirty="0">
                <a:latin typeface="Century Gothic" pitchFamily="34" charset="0"/>
              </a:rPr>
              <a:t>static pile composting is a non-proprietary technology that requires the composting mixture (i.e., a mixture of pre-processed materials and liquids) to be placed in piles that are mechanically aerated. </a:t>
            </a:r>
            <a:endParaRPr lang="en-US" dirty="0" smtClean="0">
              <a:latin typeface="Century Gothic" pitchFamily="34" charset="0"/>
            </a:endParaRPr>
          </a:p>
          <a:p>
            <a:pPr algn="just">
              <a:lnSpc>
                <a:spcPct val="220000"/>
              </a:lnSpc>
            </a:pPr>
            <a:r>
              <a:rPr lang="en-US" dirty="0" smtClean="0">
                <a:latin typeface="Century Gothic" pitchFamily="34" charset="0"/>
              </a:rPr>
              <a:t>The </a:t>
            </a:r>
            <a:r>
              <a:rPr lang="en-US" dirty="0">
                <a:latin typeface="Century Gothic" pitchFamily="34" charset="0"/>
              </a:rPr>
              <a:t>piles are placed over a network of pipes connected to a blower</a:t>
            </a:r>
            <a:r>
              <a:rPr lang="en-US" dirty="0" smtClean="0">
                <a:latin typeface="Century Gothic" pitchFamily="34" charset="0"/>
              </a:rPr>
              <a:t>, </a:t>
            </a:r>
            <a:r>
              <a:rPr lang="en-US" dirty="0">
                <a:latin typeface="Century Gothic" pitchFamily="34" charset="0"/>
              </a:rPr>
              <a:t>which supplies the air for </a:t>
            </a:r>
            <a:r>
              <a:rPr lang="en-US" dirty="0" smtClean="0">
                <a:latin typeface="Century Gothic" pitchFamily="34" charset="0"/>
              </a:rPr>
              <a:t>composting.</a:t>
            </a:r>
            <a:endParaRPr lang="en-IN" dirty="0" smtClean="0">
              <a:latin typeface="Century Gothic" pitchFamily="34" charset="0"/>
            </a:endParaRPr>
          </a:p>
        </p:txBody>
      </p:sp>
      <p:pic>
        <p:nvPicPr>
          <p:cNvPr id="3" name="Picture 2"/>
          <p:cNvPicPr>
            <a:picLocks noChangeAspect="1"/>
          </p:cNvPicPr>
          <p:nvPr/>
        </p:nvPicPr>
        <p:blipFill>
          <a:blip r:embed="rId2"/>
          <a:srcRect l="6839" t="13528"/>
          <a:stretch>
            <a:fillRect/>
          </a:stretch>
        </p:blipFill>
        <p:spPr>
          <a:xfrm>
            <a:off x="6000760" y="5214950"/>
            <a:ext cx="3143240" cy="1369862"/>
          </a:xfrm>
          <a:prstGeom prst="rect">
            <a:avLst/>
          </a:prstGeom>
        </p:spPr>
      </p:pic>
    </p:spTree>
    <p:extLst>
      <p:ext uri="{BB962C8B-B14F-4D97-AF65-F5344CB8AC3E}">
        <p14:creationId xmlns:p14="http://schemas.microsoft.com/office/powerpoint/2010/main" val="32280874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cs typeface="Times New Roman" panose="02020603050405020304" pitchFamily="18" charset="0"/>
              </a:rPr>
              <a:t>TECHNOLOGIES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424567" y="1052736"/>
            <a:ext cx="8005085" cy="4233652"/>
          </a:xfrm>
        </p:spPr>
        <p:txBody>
          <a:bodyPr>
            <a:noAutofit/>
          </a:bodyPr>
          <a:lstStyle/>
          <a:p>
            <a:pPr marL="0" indent="0">
              <a:lnSpc>
                <a:spcPct val="220000"/>
              </a:lnSpc>
              <a:buNone/>
            </a:pPr>
            <a:r>
              <a:rPr lang="en-IN" sz="1500" dirty="0" smtClean="0">
                <a:solidFill>
                  <a:srgbClr val="C00000"/>
                </a:solidFill>
                <a:latin typeface="Century Gothic" pitchFamily="34" charset="0"/>
              </a:rPr>
              <a:t>IN-VESSEL COMPOSTING SYSTEM:</a:t>
            </a:r>
          </a:p>
          <a:p>
            <a:pPr algn="just">
              <a:lnSpc>
                <a:spcPct val="220000"/>
              </a:lnSpc>
            </a:pPr>
            <a:r>
              <a:rPr lang="en-US" sz="1500" dirty="0" smtClean="0">
                <a:latin typeface="Century Gothic" pitchFamily="34" charset="0"/>
              </a:rPr>
              <a:t>In-vessel </a:t>
            </a:r>
            <a:r>
              <a:rPr lang="en-US" sz="1500" dirty="0">
                <a:latin typeface="Century Gothic" pitchFamily="34" charset="0"/>
              </a:rPr>
              <a:t>composting systems enclose the feedstock in a chamber or vessel that provides adequate mixing, aeration and moisture. Drums, digester bins and tunnels are some of the common in-vessel type systems. </a:t>
            </a:r>
            <a:endParaRPr lang="en-US" sz="1500" dirty="0" smtClean="0">
              <a:latin typeface="Century Gothic" pitchFamily="34" charset="0"/>
            </a:endParaRPr>
          </a:p>
          <a:p>
            <a:pPr algn="just">
              <a:lnSpc>
                <a:spcPct val="220000"/>
              </a:lnSpc>
            </a:pPr>
            <a:r>
              <a:rPr lang="en-US" sz="1500" dirty="0" smtClean="0">
                <a:latin typeface="Century Gothic" pitchFamily="34" charset="0"/>
              </a:rPr>
              <a:t>A </a:t>
            </a:r>
            <a:r>
              <a:rPr lang="en-US" sz="1500" dirty="0">
                <a:latin typeface="Century Gothic" pitchFamily="34" charset="0"/>
              </a:rPr>
              <a:t>major advantage of in-vessel systems is that all environmental conditions can be carefully controlled to allow rapid </a:t>
            </a:r>
            <a:r>
              <a:rPr lang="en-US" sz="1500" dirty="0" smtClean="0">
                <a:latin typeface="Century Gothic" pitchFamily="34" charset="0"/>
              </a:rPr>
              <a:t>composting.</a:t>
            </a:r>
          </a:p>
          <a:p>
            <a:pPr algn="just">
              <a:lnSpc>
                <a:spcPct val="220000"/>
              </a:lnSpc>
              <a:buNone/>
            </a:pPr>
            <a:r>
              <a:rPr lang="en-IN" sz="1500" dirty="0" smtClean="0">
                <a:solidFill>
                  <a:srgbClr val="C00000"/>
                </a:solidFill>
                <a:latin typeface="Century Gothic" pitchFamily="34" charset="0"/>
              </a:rPr>
              <a:t>VERTICAL COMPOSTING REACTOR:</a:t>
            </a:r>
          </a:p>
          <a:p>
            <a:pPr marL="514350" indent="-514350" algn="just">
              <a:lnSpc>
                <a:spcPct val="220000"/>
              </a:lnSpc>
            </a:pPr>
            <a:r>
              <a:rPr lang="en-US" sz="1500" dirty="0" smtClean="0">
                <a:latin typeface="Century Gothic" pitchFamily="34" charset="0"/>
              </a:rPr>
              <a:t>It is generally over 4 meters high as and can be housed in silos or other large structures</a:t>
            </a:r>
            <a:endParaRPr lang="en-IN" sz="1500" dirty="0" smtClean="0">
              <a:latin typeface="Century Gothic" pitchFamily="34" charset="0"/>
            </a:endParaRPr>
          </a:p>
          <a:p>
            <a:pPr marL="514350" indent="-514350" algn="just">
              <a:buAutoNum type="arabicPeriod"/>
            </a:pPr>
            <a:endParaRPr lang="en-IN" sz="1500" dirty="0" smtClean="0">
              <a:solidFill>
                <a:srgbClr val="C00000"/>
              </a:solidFill>
            </a:endParaRPr>
          </a:p>
          <a:p>
            <a:pPr marL="514350" indent="-514350" algn="just">
              <a:buAutoNum type="arabicPeriod"/>
            </a:pPr>
            <a:endParaRPr lang="en-IN" sz="1500" dirty="0" smtClean="0"/>
          </a:p>
        </p:txBody>
      </p:sp>
      <p:pic>
        <p:nvPicPr>
          <p:cNvPr id="5" name="Picture 4"/>
          <p:cNvPicPr>
            <a:picLocks noChangeAspect="1"/>
          </p:cNvPicPr>
          <p:nvPr/>
        </p:nvPicPr>
        <p:blipFill>
          <a:blip r:embed="rId2"/>
          <a:srcRect l="4078"/>
          <a:stretch>
            <a:fillRect/>
          </a:stretch>
        </p:blipFill>
        <p:spPr>
          <a:xfrm>
            <a:off x="6000760" y="3714752"/>
            <a:ext cx="2760301" cy="1785926"/>
          </a:xfrm>
          <a:prstGeom prst="rect">
            <a:avLst/>
          </a:prstGeom>
        </p:spPr>
      </p:pic>
    </p:spTree>
    <p:extLst>
      <p:ext uri="{BB962C8B-B14F-4D97-AF65-F5344CB8AC3E}">
        <p14:creationId xmlns:p14="http://schemas.microsoft.com/office/powerpoint/2010/main" val="3018658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1285860"/>
            <a:ext cx="8501122" cy="5286412"/>
          </a:xfrm>
        </p:spPr>
        <p:txBody>
          <a:bodyPr rtlCol="0">
            <a:normAutofit fontScale="77500" lnSpcReduction="20000"/>
          </a:bodyPr>
          <a:lstStyle/>
          <a:p>
            <a:pPr marL="0" indent="0" algn="just" eaLnBrk="1" fontAlgn="auto" hangingPunct="1">
              <a:spcAft>
                <a:spcPts val="0"/>
              </a:spcAft>
              <a:buFontTx/>
              <a:buNone/>
              <a:defRPr/>
            </a:pPr>
            <a:r>
              <a:rPr lang="en-US" dirty="0">
                <a:latin typeface="Century Gothic" pitchFamily="34" charset="0"/>
              </a:rPr>
              <a:t>The purposes of processing, essentially, are</a:t>
            </a:r>
          </a:p>
          <a:p>
            <a:pPr algn="just" eaLnBrk="1" fontAlgn="auto" hangingPunct="1">
              <a:spcAft>
                <a:spcPts val="0"/>
              </a:spcAft>
              <a:defRPr/>
            </a:pPr>
            <a:r>
              <a:rPr lang="en-US" dirty="0">
                <a:latin typeface="Century Gothic" pitchFamily="34" charset="0"/>
              </a:rPr>
              <a:t>(</a:t>
            </a:r>
            <a:r>
              <a:rPr lang="en-US" dirty="0" err="1">
                <a:latin typeface="Century Gothic" pitchFamily="34" charset="0"/>
              </a:rPr>
              <a:t>i</a:t>
            </a:r>
            <a:r>
              <a:rPr lang="en-US" dirty="0">
                <a:latin typeface="Century Gothic" pitchFamily="34" charset="0"/>
              </a:rPr>
              <a:t>) Improving efficiency of SWM system: Various processing techniques are available to improve the efficiency of SWM system. For example, before waste papers are reused, they are usually baled to reduce transporting and storage volume requirements. In some cases, wastes are baled to reduce the haul costs at disposal site, where solid wastes are compacted to use the available land effectively. If solid wastes are to be transported hydraulically and pneumatically, some form of shredding is also required. Shredding is also used to improve the efficiency of the disposal site.</a:t>
            </a:r>
          </a:p>
        </p:txBody>
      </p:sp>
      <p:sp>
        <p:nvSpPr>
          <p:cNvPr id="4" name="Title 1"/>
          <p:cNvSpPr>
            <a:spLocks noGrp="1"/>
          </p:cNvSpPr>
          <p:nvPr>
            <p:ph type="title"/>
          </p:nvPr>
        </p:nvSpPr>
        <p:spPr>
          <a:xfrm>
            <a:off x="500034" y="0"/>
            <a:ext cx="8229600" cy="758825"/>
          </a:xfrm>
        </p:spPr>
        <p:txBody>
          <a:bodyPr rtlCol="0">
            <a:noAutofit/>
          </a:bodyPr>
          <a:lstStyle/>
          <a:p>
            <a:pPr eaLnBrk="1" fontAlgn="auto" hangingPunct="1">
              <a:spcAft>
                <a:spcPts val="0"/>
              </a:spcAft>
              <a:defRPr/>
            </a:pPr>
            <a:r>
              <a:rPr lang="en-US" dirty="0">
                <a:solidFill>
                  <a:schemeClr val="tx2"/>
                </a:solidFill>
              </a:rPr>
              <a:t/>
            </a:r>
            <a:br>
              <a:rPr lang="en-US" dirty="0">
                <a:solidFill>
                  <a:schemeClr val="tx2"/>
                </a:solidFill>
              </a:rPr>
            </a:br>
            <a:r>
              <a:rPr lang="en-US" dirty="0" smtClean="0"/>
              <a:t>WASTE PROCESSING TECHNIQUES</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96752"/>
            <a:ext cx="5112568" cy="2160240"/>
          </a:xfrm>
        </p:spPr>
        <p:txBody>
          <a:bodyPr>
            <a:noAutofit/>
          </a:bodyPr>
          <a:lstStyle/>
          <a:p>
            <a:pPr marL="0" indent="0">
              <a:buNone/>
            </a:pPr>
            <a:r>
              <a:rPr lang="en-US" sz="1600" dirty="0" smtClean="0">
                <a:solidFill>
                  <a:srgbClr val="C00000"/>
                </a:solidFill>
                <a:latin typeface="Century Gothic" pitchFamily="34" charset="0"/>
              </a:rPr>
              <a:t>2. HORIZONTAL COMPOSTING REACTORS: </a:t>
            </a:r>
          </a:p>
          <a:p>
            <a:pPr algn="just"/>
            <a:r>
              <a:rPr lang="en-US" sz="1600" dirty="0" smtClean="0">
                <a:latin typeface="Century Gothic" pitchFamily="34" charset="0"/>
              </a:rPr>
              <a:t>These </a:t>
            </a:r>
            <a:r>
              <a:rPr lang="en-US" sz="1600" dirty="0">
                <a:latin typeface="Century Gothic" pitchFamily="34" charset="0"/>
              </a:rPr>
              <a:t>avoid high temperature, oxygen and moisture gradients of vertical reactors by maintaining a short airflow pathway. They come in a wide range of configurations, including static and agitated, pressure and/or vacuum-induced aeration</a:t>
            </a:r>
            <a:r>
              <a:rPr lang="en-US" sz="1600" dirty="0" smtClean="0">
                <a:latin typeface="Century Gothic" pitchFamily="34" charset="0"/>
              </a:rPr>
              <a:t>.</a:t>
            </a:r>
          </a:p>
          <a:p>
            <a:pPr marL="0" indent="0" algn="just">
              <a:buNone/>
            </a:pPr>
            <a:r>
              <a:rPr lang="en-US" sz="1600" dirty="0" smtClean="0">
                <a:solidFill>
                  <a:srgbClr val="C00000"/>
                </a:solidFill>
                <a:latin typeface="Century Gothic" pitchFamily="34" charset="0"/>
              </a:rPr>
              <a:t>3. ROTATING DRUM: </a:t>
            </a:r>
          </a:p>
          <a:p>
            <a:pPr algn="just"/>
            <a:r>
              <a:rPr lang="en-US" sz="1600" dirty="0" smtClean="0">
                <a:latin typeface="Century Gothic" pitchFamily="34" charset="0"/>
              </a:rPr>
              <a:t>Rotating </a:t>
            </a:r>
            <a:r>
              <a:rPr lang="en-US" sz="1600" dirty="0">
                <a:latin typeface="Century Gothic" pitchFamily="34" charset="0"/>
              </a:rPr>
              <a:t>drum reactors </a:t>
            </a:r>
            <a:r>
              <a:rPr lang="en-US" sz="1600" dirty="0" smtClean="0">
                <a:latin typeface="Century Gothic" pitchFamily="34" charset="0"/>
              </a:rPr>
              <a:t>take </a:t>
            </a:r>
            <a:r>
              <a:rPr lang="en-US" sz="1600" dirty="0">
                <a:latin typeface="Century Gothic" pitchFamily="34" charset="0"/>
              </a:rPr>
              <a:t>the trade-off between reactor cost and compost residence time to an even further </a:t>
            </a:r>
            <a:r>
              <a:rPr lang="en-US" sz="1600" dirty="0" smtClean="0">
                <a:latin typeface="Century Gothic" pitchFamily="34" charset="0"/>
              </a:rPr>
              <a:t>extreme.</a:t>
            </a:r>
          </a:p>
          <a:p>
            <a:pPr algn="just"/>
            <a:r>
              <a:rPr lang="en-US" sz="1600" dirty="0">
                <a:latin typeface="Century Gothic" pitchFamily="34" charset="0"/>
              </a:rPr>
              <a:t>These reactors, also known as digesters, retain the material for only a few hours or days</a:t>
            </a:r>
            <a:endParaRPr lang="en-IN" sz="1600" dirty="0">
              <a:latin typeface="Century Gothic" pitchFamily="34" charset="0"/>
            </a:endParaRPr>
          </a:p>
        </p:txBody>
      </p:sp>
      <p:sp>
        <p:nvSpPr>
          <p:cNvPr id="4" name="Title 1"/>
          <p:cNvSpPr>
            <a:spLocks noGrp="1"/>
          </p:cNvSpPr>
          <p:nvPr>
            <p:ph type="title"/>
          </p:nvPr>
        </p:nvSpPr>
        <p:spPr>
          <a:xfrm>
            <a:off x="457200" y="274638"/>
            <a:ext cx="8229600" cy="490066"/>
          </a:xfrm>
        </p:spPr>
        <p:txBody>
          <a:bodyPr>
            <a:normAutofit fontScale="90000"/>
          </a:bodyPr>
          <a:lstStyle/>
          <a:p>
            <a:r>
              <a:rPr lang="en-IN" dirty="0" smtClean="0">
                <a:cs typeface="Times New Roman" panose="02020603050405020304" pitchFamily="18" charset="0"/>
              </a:rPr>
              <a:t>TECHNOLOGIES</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399584" y="1500174"/>
            <a:ext cx="3744416" cy="1228725"/>
          </a:xfrm>
          <a:prstGeom prst="rect">
            <a:avLst/>
          </a:prstGeom>
        </p:spPr>
      </p:pic>
      <p:pic>
        <p:nvPicPr>
          <p:cNvPr id="6" name="Picture 5"/>
          <p:cNvPicPr>
            <a:picLocks noChangeAspect="1"/>
          </p:cNvPicPr>
          <p:nvPr/>
        </p:nvPicPr>
        <p:blipFill>
          <a:blip r:embed="rId3"/>
          <a:stretch>
            <a:fillRect/>
          </a:stretch>
        </p:blipFill>
        <p:spPr>
          <a:xfrm>
            <a:off x="5429256" y="5286388"/>
            <a:ext cx="3389933" cy="1143000"/>
          </a:xfrm>
          <a:prstGeom prst="rect">
            <a:avLst/>
          </a:prstGeom>
        </p:spPr>
      </p:pic>
    </p:spTree>
    <p:extLst>
      <p:ext uri="{BB962C8B-B14F-4D97-AF65-F5344CB8AC3E}">
        <p14:creationId xmlns:p14="http://schemas.microsoft.com/office/powerpoint/2010/main" val="759226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cs typeface="Times New Roman" panose="02020603050405020304" pitchFamily="18" charset="0"/>
              </a:rPr>
              <a:t>TECHNOLOGIES</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0" y="1196752"/>
            <a:ext cx="4247902" cy="5661248"/>
          </a:xfrm>
        </p:spPr>
        <p:txBody>
          <a:bodyPr>
            <a:normAutofit fontScale="55000" lnSpcReduction="20000"/>
          </a:bodyPr>
          <a:lstStyle/>
          <a:p>
            <a:pPr marL="0" indent="0">
              <a:lnSpc>
                <a:spcPct val="220000"/>
              </a:lnSpc>
              <a:buNone/>
            </a:pPr>
            <a:r>
              <a:rPr lang="en-IN" sz="3200" dirty="0" smtClean="0">
                <a:solidFill>
                  <a:srgbClr val="C00000"/>
                </a:solidFill>
                <a:latin typeface="Century Gothic" pitchFamily="34" charset="0"/>
              </a:rPr>
              <a:t>ANAEROBIC COMPOSTING:</a:t>
            </a:r>
          </a:p>
          <a:p>
            <a:pPr algn="just">
              <a:lnSpc>
                <a:spcPct val="220000"/>
              </a:lnSpc>
            </a:pPr>
            <a:r>
              <a:rPr lang="en-US" dirty="0" smtClean="0">
                <a:latin typeface="Century Gothic" pitchFamily="34" charset="0"/>
              </a:rPr>
              <a:t>In anaerobic </a:t>
            </a:r>
            <a:r>
              <a:rPr lang="en-US" dirty="0">
                <a:latin typeface="Century Gothic" pitchFamily="34" charset="0"/>
              </a:rPr>
              <a:t>processes, facultative bacteria break down the organic materials in the absence of oxygen and produce methane and carbon dioxide. </a:t>
            </a:r>
            <a:endParaRPr lang="en-US" dirty="0" smtClean="0">
              <a:latin typeface="Century Gothic" pitchFamily="34" charset="0"/>
            </a:endParaRPr>
          </a:p>
          <a:p>
            <a:pPr algn="just">
              <a:lnSpc>
                <a:spcPct val="220000"/>
              </a:lnSpc>
            </a:pPr>
            <a:r>
              <a:rPr lang="en-US" dirty="0">
                <a:latin typeface="Century Gothic" pitchFamily="34" charset="0"/>
              </a:rPr>
              <a:t>Anaerobic systems, if configured efficiently, will generate sufficient energy in the form of methane to operate the process and have enough surpluses to either market as gas or convert to electricity. </a:t>
            </a:r>
            <a:endParaRPr lang="en-IN" dirty="0">
              <a:latin typeface="Century Gothic" pitchFamily="34" charset="0"/>
            </a:endParaRPr>
          </a:p>
        </p:txBody>
      </p:sp>
      <p:pic>
        <p:nvPicPr>
          <p:cNvPr id="3" name="Picture 2"/>
          <p:cNvPicPr>
            <a:picLocks noChangeAspect="1"/>
          </p:cNvPicPr>
          <p:nvPr/>
        </p:nvPicPr>
        <p:blipFill>
          <a:blip r:embed="rId2"/>
          <a:stretch>
            <a:fillRect/>
          </a:stretch>
        </p:blipFill>
        <p:spPr>
          <a:xfrm>
            <a:off x="4274434" y="3214686"/>
            <a:ext cx="4869566" cy="2357430"/>
          </a:xfrm>
          <a:prstGeom prst="rect">
            <a:avLst/>
          </a:prstGeom>
        </p:spPr>
      </p:pic>
    </p:spTree>
    <p:extLst>
      <p:ext uri="{BB962C8B-B14F-4D97-AF65-F5344CB8AC3E}">
        <p14:creationId xmlns:p14="http://schemas.microsoft.com/office/powerpoint/2010/main" val="1672999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IN" sz="2800" dirty="0" smtClean="0">
                <a:cs typeface="Times New Roman" panose="02020603050405020304" pitchFamily="18" charset="0"/>
              </a:rPr>
              <a:t>BIOGASIFICATION-ANAEROBIC PROCESSING</a:t>
            </a:r>
            <a:endParaRPr lang="en-IN" sz="2800" dirty="0">
              <a:cs typeface="Times New Roman" panose="02020603050405020304" pitchFamily="18" charset="0"/>
            </a:endParaRPr>
          </a:p>
        </p:txBody>
      </p:sp>
      <p:sp>
        <p:nvSpPr>
          <p:cNvPr id="4" name="Content Placeholder 3"/>
          <p:cNvSpPr>
            <a:spLocks noGrp="1"/>
          </p:cNvSpPr>
          <p:nvPr>
            <p:ph idx="1"/>
          </p:nvPr>
        </p:nvSpPr>
        <p:spPr>
          <a:xfrm>
            <a:off x="0" y="1214422"/>
            <a:ext cx="5786478" cy="5643578"/>
          </a:xfrm>
        </p:spPr>
        <p:txBody>
          <a:bodyPr>
            <a:noAutofit/>
          </a:bodyPr>
          <a:lstStyle/>
          <a:p>
            <a:pPr algn="just"/>
            <a:r>
              <a:rPr lang="en-IN" sz="1500" dirty="0">
                <a:latin typeface="Century Gothic" pitchFamily="34" charset="0"/>
              </a:rPr>
              <a:t>Biogas is a mixture of gases composed of methane (CH4) 40 – 70 vol.%, carbon dioxide (CO2) 30 – 60 vol.%, other gases 1 – 5 vol.% including, hydrogen (H2) 0 – 1 vol.% and hydrogen sulphide (H2S) 0 – 3 vol.%. It originates from bacteria in the process of bio-degradation of organic material under anaerobic (without air) conditions</a:t>
            </a:r>
            <a:r>
              <a:rPr lang="en-IN" sz="1500" dirty="0" smtClean="0">
                <a:latin typeface="Century Gothic" pitchFamily="34" charset="0"/>
              </a:rPr>
              <a:t>.</a:t>
            </a:r>
          </a:p>
          <a:p>
            <a:pPr algn="just"/>
            <a:r>
              <a:rPr lang="en-US" sz="1500" dirty="0">
                <a:latin typeface="Century Gothic" pitchFamily="34" charset="0"/>
              </a:rPr>
              <a:t>Anaerobic processing of organic material is a two-stage process, where large organic polymers are fermented into short-chain volatile fatty acids. These acids are then converted into methane and carbon dioxide. </a:t>
            </a:r>
            <a:endParaRPr lang="en-IN" sz="1500" dirty="0">
              <a:latin typeface="Century Gothic" pitchFamily="34" charset="0"/>
            </a:endParaRPr>
          </a:p>
        </p:txBody>
      </p:sp>
      <p:pic>
        <p:nvPicPr>
          <p:cNvPr id="3" name="Picture 2"/>
          <p:cNvPicPr>
            <a:picLocks noChangeAspect="1"/>
          </p:cNvPicPr>
          <p:nvPr/>
        </p:nvPicPr>
        <p:blipFill>
          <a:blip r:embed="rId2"/>
          <a:stretch>
            <a:fillRect/>
          </a:stretch>
        </p:blipFill>
        <p:spPr>
          <a:xfrm>
            <a:off x="6263680" y="1643050"/>
            <a:ext cx="2880320" cy="3543300"/>
          </a:xfrm>
          <a:prstGeom prst="rect">
            <a:avLst/>
          </a:prstGeom>
        </p:spPr>
      </p:pic>
    </p:spTree>
    <p:extLst>
      <p:ext uri="{BB962C8B-B14F-4D97-AF65-F5344CB8AC3E}">
        <p14:creationId xmlns:p14="http://schemas.microsoft.com/office/powerpoint/2010/main" val="11834172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858280" cy="5286412"/>
          </a:xfrm>
        </p:spPr>
        <p:txBody>
          <a:bodyPr>
            <a:normAutofit fontScale="70000" lnSpcReduction="20000"/>
          </a:bodyPr>
          <a:lstStyle/>
          <a:p>
            <a:pPr marL="0" indent="0" algn="just">
              <a:lnSpc>
                <a:spcPct val="170000"/>
              </a:lnSpc>
              <a:buNone/>
            </a:pPr>
            <a:r>
              <a:rPr lang="en-US" dirty="0">
                <a:latin typeface="Century Gothic" pitchFamily="34" charset="0"/>
              </a:rPr>
              <a:t>According to the solid content of the material digested and the temperature at which the process operates, the various </a:t>
            </a:r>
            <a:r>
              <a:rPr lang="en-US" dirty="0" err="1">
                <a:latin typeface="Century Gothic" pitchFamily="34" charset="0"/>
              </a:rPr>
              <a:t>biogasification</a:t>
            </a:r>
            <a:r>
              <a:rPr lang="en-US" dirty="0">
                <a:latin typeface="Century Gothic" pitchFamily="34" charset="0"/>
              </a:rPr>
              <a:t> processes can be classified as under: </a:t>
            </a:r>
            <a:endParaRPr lang="en-US" dirty="0" smtClean="0">
              <a:latin typeface="Century Gothic" pitchFamily="34" charset="0"/>
            </a:endParaRPr>
          </a:p>
          <a:p>
            <a:pPr algn="just">
              <a:lnSpc>
                <a:spcPct val="170000"/>
              </a:lnSpc>
            </a:pPr>
            <a:r>
              <a:rPr lang="en-US" dirty="0" smtClean="0">
                <a:solidFill>
                  <a:srgbClr val="C00000"/>
                </a:solidFill>
                <a:latin typeface="Century Gothic" pitchFamily="34" charset="0"/>
              </a:rPr>
              <a:t>DRY ANAEROBIC DIGESTION: </a:t>
            </a:r>
            <a:r>
              <a:rPr lang="en-US" dirty="0" smtClean="0">
                <a:latin typeface="Century Gothic" pitchFamily="34" charset="0"/>
              </a:rPr>
              <a:t>In </a:t>
            </a:r>
            <a:r>
              <a:rPr lang="en-US" dirty="0">
                <a:latin typeface="Century Gothic" pitchFamily="34" charset="0"/>
              </a:rPr>
              <a:t>dry anaerobic digestion, semi-solid wastes are digested to produce biogas in a single stage, either as a batch process or a continuous process. </a:t>
            </a:r>
            <a:endParaRPr lang="en-US" dirty="0" smtClean="0">
              <a:latin typeface="Century Gothic" pitchFamily="34" charset="0"/>
            </a:endParaRPr>
          </a:p>
          <a:p>
            <a:pPr algn="just">
              <a:lnSpc>
                <a:spcPct val="170000"/>
              </a:lnSpc>
            </a:pPr>
            <a:r>
              <a:rPr lang="en-US" dirty="0" smtClean="0">
                <a:solidFill>
                  <a:srgbClr val="C00000"/>
                </a:solidFill>
                <a:latin typeface="Century Gothic" pitchFamily="34" charset="0"/>
              </a:rPr>
              <a:t>WET ANAEROBIC DIGESTION: </a:t>
            </a:r>
            <a:r>
              <a:rPr lang="en-US" dirty="0">
                <a:latin typeface="Century Gothic" pitchFamily="34" charset="0"/>
              </a:rPr>
              <a:t>In its simplest form, this process consists of a single stage in a completely mixed </a:t>
            </a:r>
            <a:r>
              <a:rPr lang="en-US" dirty="0" err="1">
                <a:latin typeface="Century Gothic" pitchFamily="34" charset="0"/>
              </a:rPr>
              <a:t>mesophilic</a:t>
            </a:r>
            <a:r>
              <a:rPr lang="en-US" dirty="0">
                <a:latin typeface="Century Gothic" pitchFamily="34" charset="0"/>
              </a:rPr>
              <a:t> digester, operating at a total solid content of around 3 – 8%. To produce this level of dilution, a considerable amount of water has to be added and heated, and then removed after the digestion process.</a:t>
            </a:r>
            <a:endParaRPr lang="en-IN" dirty="0">
              <a:latin typeface="Century Gothic" pitchFamily="34" charset="0"/>
            </a:endParaRPr>
          </a:p>
        </p:txBody>
      </p:sp>
      <p:sp>
        <p:nvSpPr>
          <p:cNvPr id="4" name="Title 1"/>
          <p:cNvSpPr>
            <a:spLocks noGrp="1"/>
          </p:cNvSpPr>
          <p:nvPr>
            <p:ph type="title"/>
          </p:nvPr>
        </p:nvSpPr>
        <p:spPr>
          <a:xfrm>
            <a:off x="457200" y="260648"/>
            <a:ext cx="8229600" cy="1156990"/>
          </a:xfrm>
        </p:spPr>
        <p:txBody>
          <a:bodyPr>
            <a:normAutofit/>
          </a:bodyPr>
          <a:lstStyle/>
          <a:p>
            <a:r>
              <a:rPr lang="en-IN" sz="3200" dirty="0" smtClean="0">
                <a:cs typeface="Times New Roman" panose="02020603050405020304" pitchFamily="18" charset="0"/>
              </a:rPr>
              <a:t>BIOGASIFICATION-ANAEROBIC PROCESSING</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742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96" y="0"/>
            <a:ext cx="8892480" cy="1143000"/>
          </a:xfrm>
        </p:spPr>
        <p:txBody>
          <a:bodyPr>
            <a:normAutofit/>
          </a:bodyPr>
          <a:lstStyle/>
          <a:p>
            <a:r>
              <a:rPr lang="en-IN" sz="2600" dirty="0" smtClean="0">
                <a:cs typeface="Times New Roman" panose="02020603050405020304" pitchFamily="18" charset="0"/>
              </a:rPr>
              <a:t>COMPOSTING AND BIOGASIFICATION: ENVIRONMENTAL EFFECTS </a:t>
            </a:r>
            <a:endParaRPr lang="en-IN" sz="2600" dirty="0">
              <a:cs typeface="Times New Roman" panose="02020603050405020304" pitchFamily="18" charset="0"/>
            </a:endParaRPr>
          </a:p>
        </p:txBody>
      </p:sp>
      <p:sp>
        <p:nvSpPr>
          <p:cNvPr id="4" name="Content Placeholder 3"/>
          <p:cNvSpPr>
            <a:spLocks noGrp="1"/>
          </p:cNvSpPr>
          <p:nvPr>
            <p:ph idx="1"/>
          </p:nvPr>
        </p:nvSpPr>
        <p:spPr>
          <a:xfrm>
            <a:off x="323528" y="1268760"/>
            <a:ext cx="8640960" cy="5374950"/>
          </a:xfrm>
        </p:spPr>
        <p:txBody>
          <a:bodyPr>
            <a:noAutofit/>
          </a:bodyPr>
          <a:lstStyle/>
          <a:p>
            <a:pPr marL="0" indent="0" algn="just">
              <a:spcBef>
                <a:spcPts val="200"/>
              </a:spcBef>
            </a:pPr>
            <a:r>
              <a:rPr lang="en-US" sz="1600" dirty="0" smtClean="0">
                <a:latin typeface="Century Gothic" pitchFamily="34" charset="0"/>
              </a:rPr>
              <a:t>Composting </a:t>
            </a:r>
            <a:r>
              <a:rPr lang="en-US" sz="1600" dirty="0">
                <a:latin typeface="Century Gothic" pitchFamily="34" charset="0"/>
              </a:rPr>
              <a:t>facilities of solid waste with manure, sewage sludge and residue from processing create some significant environmental considerations including the following</a:t>
            </a:r>
            <a:r>
              <a:rPr lang="en-US" sz="1600" dirty="0" smtClean="0">
                <a:latin typeface="Century Gothic" pitchFamily="34" charset="0"/>
              </a:rPr>
              <a:t>:</a:t>
            </a:r>
          </a:p>
          <a:p>
            <a:pPr marL="0" indent="0" algn="just">
              <a:spcBef>
                <a:spcPts val="200"/>
              </a:spcBef>
            </a:pPr>
            <a:r>
              <a:rPr lang="en-US" sz="1600" dirty="0">
                <a:solidFill>
                  <a:srgbClr val="C00000"/>
                </a:solidFill>
                <a:latin typeface="Century Gothic" pitchFamily="34" charset="0"/>
              </a:rPr>
              <a:t>Water impacts: </a:t>
            </a:r>
            <a:endParaRPr lang="en-US" sz="1600" dirty="0" smtClean="0">
              <a:solidFill>
                <a:srgbClr val="C00000"/>
              </a:solidFill>
              <a:latin typeface="Century Gothic" pitchFamily="34" charset="0"/>
            </a:endParaRPr>
          </a:p>
          <a:p>
            <a:pPr algn="just">
              <a:spcBef>
                <a:spcPts val="200"/>
              </a:spcBef>
            </a:pPr>
            <a:r>
              <a:rPr lang="en-US" sz="1600" dirty="0" smtClean="0">
                <a:latin typeface="Century Gothic" pitchFamily="34" charset="0"/>
              </a:rPr>
              <a:t>Water </a:t>
            </a:r>
            <a:r>
              <a:rPr lang="en-US" sz="1600" dirty="0">
                <a:latin typeface="Century Gothic" pitchFamily="34" charset="0"/>
              </a:rPr>
              <a:t>runoff from garden waste composting facilities could contain large concentration of nutrients (i.e., nitrates and phosphorous), volatile organics and metals that cause algal blooms in the nearby surface water. </a:t>
            </a:r>
            <a:endParaRPr lang="en-US" sz="1600" dirty="0" smtClean="0">
              <a:latin typeface="Century Gothic" pitchFamily="34" charset="0"/>
            </a:endParaRPr>
          </a:p>
          <a:p>
            <a:pPr algn="just">
              <a:spcBef>
                <a:spcPts val="200"/>
              </a:spcBef>
            </a:pPr>
            <a:r>
              <a:rPr lang="en-US" sz="1600" dirty="0" smtClean="0">
                <a:latin typeface="Century Gothic" pitchFamily="34" charset="0"/>
              </a:rPr>
              <a:t>Municipal </a:t>
            </a:r>
            <a:r>
              <a:rPr lang="en-US" sz="1600" dirty="0">
                <a:latin typeface="Century Gothic" pitchFamily="34" charset="0"/>
              </a:rPr>
              <a:t>waste composting, sludge composting and </a:t>
            </a:r>
            <a:r>
              <a:rPr lang="en-US" sz="1600" dirty="0" err="1">
                <a:latin typeface="Century Gothic" pitchFamily="34" charset="0"/>
              </a:rPr>
              <a:t>cocomposting</a:t>
            </a:r>
            <a:r>
              <a:rPr lang="en-US" sz="1600" dirty="0">
                <a:latin typeface="Century Gothic" pitchFamily="34" charset="0"/>
              </a:rPr>
              <a:t> involve a large amount of potential contaminants, and water impact could be greater at these facilities. </a:t>
            </a:r>
            <a:endParaRPr lang="en-US" sz="1600" dirty="0" smtClean="0">
              <a:latin typeface="Century Gothic" pitchFamily="34" charset="0"/>
            </a:endParaRPr>
          </a:p>
          <a:p>
            <a:pPr algn="just">
              <a:spcBef>
                <a:spcPts val="200"/>
              </a:spcBef>
            </a:pPr>
            <a:r>
              <a:rPr lang="en-US" sz="1600" dirty="0" smtClean="0">
                <a:latin typeface="Century Gothic" pitchFamily="34" charset="0"/>
              </a:rPr>
              <a:t>Leachate </a:t>
            </a:r>
            <a:r>
              <a:rPr lang="en-US" sz="1600" dirty="0">
                <a:latin typeface="Century Gothic" pitchFamily="34" charset="0"/>
              </a:rPr>
              <a:t>from MSW compost facilities can contain high concentration of nutrients (e.g., nitrate and phosphorous), volatile organics and metals. Leachate could affect both surface and ground water. </a:t>
            </a:r>
            <a:endParaRPr lang="en-US" sz="1600" dirty="0" smtClean="0">
              <a:latin typeface="Century Gothic" pitchFamily="34" charset="0"/>
            </a:endParaRPr>
          </a:p>
        </p:txBody>
      </p:sp>
    </p:spTree>
    <p:extLst>
      <p:ext uri="{BB962C8B-B14F-4D97-AF65-F5344CB8AC3E}">
        <p14:creationId xmlns:p14="http://schemas.microsoft.com/office/powerpoint/2010/main" val="395541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96" y="0"/>
            <a:ext cx="8892480" cy="1143000"/>
          </a:xfrm>
        </p:spPr>
        <p:txBody>
          <a:bodyPr>
            <a:normAutofit/>
          </a:bodyPr>
          <a:lstStyle/>
          <a:p>
            <a:r>
              <a:rPr lang="en-IN" sz="2600" dirty="0" smtClean="0">
                <a:cs typeface="Times New Roman" panose="02020603050405020304" pitchFamily="18" charset="0"/>
              </a:rPr>
              <a:t>COMPOSTING AND BIOGASIFICATION: ENVIRONMENTAL EFFECTS </a:t>
            </a:r>
            <a:endParaRPr lang="en-IN" sz="2600" dirty="0">
              <a:cs typeface="Times New Roman" panose="02020603050405020304" pitchFamily="18" charset="0"/>
            </a:endParaRPr>
          </a:p>
        </p:txBody>
      </p:sp>
      <p:sp>
        <p:nvSpPr>
          <p:cNvPr id="4" name="Content Placeholder 3"/>
          <p:cNvSpPr>
            <a:spLocks noGrp="1"/>
          </p:cNvSpPr>
          <p:nvPr>
            <p:ph idx="1"/>
          </p:nvPr>
        </p:nvSpPr>
        <p:spPr>
          <a:xfrm>
            <a:off x="323528" y="1268760"/>
            <a:ext cx="8640960" cy="4525963"/>
          </a:xfrm>
        </p:spPr>
        <p:txBody>
          <a:bodyPr>
            <a:noAutofit/>
          </a:bodyPr>
          <a:lstStyle/>
          <a:p>
            <a:pPr marL="0" indent="0" algn="just">
              <a:lnSpc>
                <a:spcPct val="200000"/>
              </a:lnSpc>
              <a:spcBef>
                <a:spcPts val="200"/>
              </a:spcBef>
            </a:pPr>
            <a:r>
              <a:rPr lang="en-US" sz="1600" dirty="0" smtClean="0">
                <a:solidFill>
                  <a:srgbClr val="C00000"/>
                </a:solidFill>
                <a:latin typeface="Century Gothic" pitchFamily="34" charset="0"/>
              </a:rPr>
              <a:t>Land </a:t>
            </a:r>
            <a:r>
              <a:rPr lang="en-US" sz="1600" dirty="0">
                <a:solidFill>
                  <a:srgbClr val="C00000"/>
                </a:solidFill>
                <a:latin typeface="Century Gothic" pitchFamily="34" charset="0"/>
              </a:rPr>
              <a:t>impacts: </a:t>
            </a:r>
            <a:endParaRPr lang="en-US" sz="1600" dirty="0" smtClean="0">
              <a:solidFill>
                <a:srgbClr val="C00000"/>
              </a:solidFill>
              <a:latin typeface="Century Gothic" pitchFamily="34" charset="0"/>
            </a:endParaRPr>
          </a:p>
          <a:p>
            <a:pPr algn="just">
              <a:lnSpc>
                <a:spcPct val="200000"/>
              </a:lnSpc>
              <a:spcBef>
                <a:spcPts val="200"/>
              </a:spcBef>
            </a:pPr>
            <a:r>
              <a:rPr lang="en-US" sz="1600" dirty="0" smtClean="0">
                <a:latin typeface="Century Gothic" pitchFamily="34" charset="0"/>
              </a:rPr>
              <a:t>At </a:t>
            </a:r>
            <a:r>
              <a:rPr lang="en-US" sz="1600" dirty="0">
                <a:latin typeface="Century Gothic" pitchFamily="34" charset="0"/>
              </a:rPr>
              <a:t>garden waste composting facilities, soil may become more acidic, due to the presence of certain leaves and pine needles in the compost pile. </a:t>
            </a:r>
            <a:endParaRPr lang="en-US" sz="1600" dirty="0" smtClean="0">
              <a:latin typeface="Century Gothic" pitchFamily="34" charset="0"/>
            </a:endParaRPr>
          </a:p>
          <a:p>
            <a:pPr algn="just">
              <a:lnSpc>
                <a:spcPct val="200000"/>
              </a:lnSpc>
              <a:spcBef>
                <a:spcPts val="200"/>
              </a:spcBef>
            </a:pPr>
            <a:r>
              <a:rPr lang="en-US" sz="1600" dirty="0" smtClean="0">
                <a:latin typeface="Century Gothic" pitchFamily="34" charset="0"/>
              </a:rPr>
              <a:t>Nitrogen </a:t>
            </a:r>
            <a:r>
              <a:rPr lang="en-US" sz="1600" dirty="0">
                <a:latin typeface="Century Gothic" pitchFamily="34" charset="0"/>
              </a:rPr>
              <a:t>depletion may also occur, which can be limited by proper turning. </a:t>
            </a:r>
            <a:endParaRPr lang="en-US" sz="1600" dirty="0" smtClean="0">
              <a:latin typeface="Century Gothic" pitchFamily="34" charset="0"/>
            </a:endParaRPr>
          </a:p>
          <a:p>
            <a:pPr algn="just">
              <a:lnSpc>
                <a:spcPct val="200000"/>
              </a:lnSpc>
              <a:spcBef>
                <a:spcPts val="200"/>
              </a:spcBef>
            </a:pPr>
            <a:r>
              <a:rPr lang="en-US" sz="1600" dirty="0" smtClean="0">
                <a:latin typeface="Century Gothic" pitchFamily="34" charset="0"/>
              </a:rPr>
              <a:t>MSW </a:t>
            </a:r>
            <a:r>
              <a:rPr lang="en-US" sz="1600" dirty="0">
                <a:latin typeface="Century Gothic" pitchFamily="34" charset="0"/>
              </a:rPr>
              <a:t>and co-composting facilities carry the potentially harmful impacts of acids, and organic and metal contamination. </a:t>
            </a:r>
            <a:endParaRPr lang="en-IN" sz="1600" dirty="0">
              <a:latin typeface="Century Gothic" pitchFamily="34" charset="0"/>
            </a:endParaRPr>
          </a:p>
        </p:txBody>
      </p:sp>
    </p:spTree>
    <p:extLst>
      <p:ext uri="{BB962C8B-B14F-4D97-AF65-F5344CB8AC3E}">
        <p14:creationId xmlns:p14="http://schemas.microsoft.com/office/powerpoint/2010/main" val="395541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0"/>
            <a:ext cx="8229600" cy="1143000"/>
          </a:xfrm>
        </p:spPr>
        <p:txBody>
          <a:bodyPr>
            <a:normAutofit fontScale="90000"/>
          </a:bodyPr>
          <a:lstStyle/>
          <a:p>
            <a:r>
              <a:rPr lang="en-IN" dirty="0" smtClean="0">
                <a:cs typeface="Times New Roman" panose="02020603050405020304" pitchFamily="18" charset="0"/>
              </a:rPr>
              <a:t>COMPOSTING AND BIOGASIFICATION: ENVIRONMENTAL EFFECTS </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357158" y="1285860"/>
            <a:ext cx="8572560" cy="5286412"/>
          </a:xfrm>
        </p:spPr>
        <p:txBody>
          <a:bodyPr>
            <a:normAutofit fontScale="55000" lnSpcReduction="20000"/>
          </a:bodyPr>
          <a:lstStyle/>
          <a:p>
            <a:pPr marL="0" indent="0" algn="just">
              <a:lnSpc>
                <a:spcPct val="220000"/>
              </a:lnSpc>
            </a:pPr>
            <a:r>
              <a:rPr lang="en-US" dirty="0" smtClean="0">
                <a:solidFill>
                  <a:srgbClr val="C00000"/>
                </a:solidFill>
                <a:latin typeface="Century Gothic" pitchFamily="34" charset="0"/>
              </a:rPr>
              <a:t>ODOUR POLLUTION: </a:t>
            </a:r>
          </a:p>
          <a:p>
            <a:pPr algn="just">
              <a:lnSpc>
                <a:spcPct val="220000"/>
              </a:lnSpc>
            </a:pPr>
            <a:r>
              <a:rPr lang="en-US" dirty="0" err="1" smtClean="0">
                <a:latin typeface="Century Gothic" pitchFamily="34" charset="0"/>
              </a:rPr>
              <a:t>Odour</a:t>
            </a:r>
            <a:r>
              <a:rPr lang="en-US" dirty="0" smtClean="0">
                <a:latin typeface="Century Gothic" pitchFamily="34" charset="0"/>
              </a:rPr>
              <a:t> </a:t>
            </a:r>
            <a:r>
              <a:rPr lang="en-US" dirty="0">
                <a:latin typeface="Century Gothic" pitchFamily="34" charset="0"/>
              </a:rPr>
              <a:t>is one of the most frequent problems at composting facilities. Frequent turning of compost piles has proven to be effective in limiting </a:t>
            </a:r>
            <a:r>
              <a:rPr lang="en-US" dirty="0" err="1">
                <a:latin typeface="Century Gothic" pitchFamily="34" charset="0"/>
              </a:rPr>
              <a:t>odour</a:t>
            </a:r>
            <a:r>
              <a:rPr lang="en-US" dirty="0">
                <a:latin typeface="Century Gothic" pitchFamily="34" charset="0"/>
              </a:rPr>
              <a:t> problems. </a:t>
            </a:r>
            <a:endParaRPr lang="en-US" dirty="0" smtClean="0">
              <a:latin typeface="Century Gothic" pitchFamily="34" charset="0"/>
            </a:endParaRPr>
          </a:p>
          <a:p>
            <a:pPr algn="just">
              <a:lnSpc>
                <a:spcPct val="220000"/>
              </a:lnSpc>
            </a:pPr>
            <a:r>
              <a:rPr lang="en-US" dirty="0" smtClean="0">
                <a:latin typeface="Century Gothic" pitchFamily="34" charset="0"/>
              </a:rPr>
              <a:t>When </a:t>
            </a:r>
            <a:r>
              <a:rPr lang="en-US" dirty="0">
                <a:latin typeface="Century Gothic" pitchFamily="34" charset="0"/>
              </a:rPr>
              <a:t>in-vessel systems are used, </a:t>
            </a:r>
            <a:r>
              <a:rPr lang="en-US" dirty="0" err="1">
                <a:latin typeface="Century Gothic" pitchFamily="34" charset="0"/>
              </a:rPr>
              <a:t>odour</a:t>
            </a:r>
            <a:r>
              <a:rPr lang="en-US" dirty="0">
                <a:latin typeface="Century Gothic" pitchFamily="34" charset="0"/>
              </a:rPr>
              <a:t> control devices (e.g., air scrubber, etc.) can </a:t>
            </a:r>
            <a:r>
              <a:rPr lang="en-US" dirty="0" err="1">
                <a:latin typeface="Century Gothic" pitchFamily="34" charset="0"/>
              </a:rPr>
              <a:t>minimise</a:t>
            </a:r>
            <a:r>
              <a:rPr lang="en-US" dirty="0">
                <a:latin typeface="Century Gothic" pitchFamily="34" charset="0"/>
              </a:rPr>
              <a:t> the problem. </a:t>
            </a:r>
            <a:endParaRPr lang="en-US" dirty="0" smtClean="0">
              <a:latin typeface="Century Gothic" pitchFamily="34" charset="0"/>
            </a:endParaRPr>
          </a:p>
          <a:p>
            <a:pPr marL="0" indent="0" algn="just">
              <a:lnSpc>
                <a:spcPct val="220000"/>
              </a:lnSpc>
            </a:pPr>
            <a:r>
              <a:rPr lang="en-US" dirty="0" smtClean="0">
                <a:solidFill>
                  <a:srgbClr val="C00000"/>
                </a:solidFill>
                <a:latin typeface="Century Gothic" pitchFamily="34" charset="0"/>
              </a:rPr>
              <a:t>HEALTH IMPACT: </a:t>
            </a:r>
          </a:p>
          <a:p>
            <a:pPr algn="just">
              <a:lnSpc>
                <a:spcPct val="220000"/>
              </a:lnSpc>
            </a:pPr>
            <a:r>
              <a:rPr lang="en-US" dirty="0" smtClean="0">
                <a:latin typeface="Century Gothic" pitchFamily="34" charset="0"/>
              </a:rPr>
              <a:t>The </a:t>
            </a:r>
            <a:r>
              <a:rPr lang="en-US" dirty="0">
                <a:latin typeface="Century Gothic" pitchFamily="34" charset="0"/>
              </a:rPr>
              <a:t>primary public health concerns associated with composting operation result from: drinking contaminated water; toxins in the finished product (applied on land); pathogens.</a:t>
            </a:r>
            <a:endParaRPr lang="en-IN" dirty="0">
              <a:latin typeface="Century Gothic" pitchFamily="34" charset="0"/>
            </a:endParaRPr>
          </a:p>
        </p:txBody>
      </p:sp>
    </p:spTree>
    <p:extLst>
      <p:ext uri="{BB962C8B-B14F-4D97-AF65-F5344CB8AC3E}">
        <p14:creationId xmlns:p14="http://schemas.microsoft.com/office/powerpoint/2010/main" val="33540877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smtClean="0">
                <a:cs typeface="Times New Roman" panose="02020603050405020304" pitchFamily="18" charset="0"/>
              </a:rPr>
              <a:t>INCINERATION</a:t>
            </a:r>
            <a:endParaRPr lang="en-IN" dirty="0">
              <a:cs typeface="Times New Roman" panose="02020603050405020304" pitchFamily="18" charset="0"/>
            </a:endParaRPr>
          </a:p>
        </p:txBody>
      </p:sp>
      <p:sp>
        <p:nvSpPr>
          <p:cNvPr id="4" name="Content Placeholder 3"/>
          <p:cNvSpPr>
            <a:spLocks noGrp="1"/>
          </p:cNvSpPr>
          <p:nvPr>
            <p:ph idx="1"/>
          </p:nvPr>
        </p:nvSpPr>
        <p:spPr>
          <a:xfrm>
            <a:off x="214282" y="1214422"/>
            <a:ext cx="8712967" cy="4525963"/>
          </a:xfrm>
        </p:spPr>
        <p:txBody>
          <a:bodyPr>
            <a:noAutofit/>
          </a:bodyPr>
          <a:lstStyle/>
          <a:p>
            <a:pPr algn="just"/>
            <a:r>
              <a:rPr lang="en-US" sz="1600" dirty="0">
                <a:latin typeface="Century Gothic" pitchFamily="34" charset="0"/>
              </a:rPr>
              <a:t>This refers to the controlled burning of wastes, at a high temperature (roughly 1200 – 1500C), which </a:t>
            </a:r>
            <a:r>
              <a:rPr lang="en-US" sz="1600" dirty="0" err="1">
                <a:latin typeface="Century Gothic" pitchFamily="34" charset="0"/>
              </a:rPr>
              <a:t>sterilises</a:t>
            </a:r>
            <a:r>
              <a:rPr lang="en-US" sz="1600" dirty="0">
                <a:latin typeface="Century Gothic" pitchFamily="34" charset="0"/>
              </a:rPr>
              <a:t> and </a:t>
            </a:r>
            <a:r>
              <a:rPr lang="en-US" sz="1600" dirty="0" err="1">
                <a:latin typeface="Century Gothic" pitchFamily="34" charset="0"/>
              </a:rPr>
              <a:t>stabilises</a:t>
            </a:r>
            <a:r>
              <a:rPr lang="en-US" sz="1600" dirty="0">
                <a:latin typeface="Century Gothic" pitchFamily="34" charset="0"/>
              </a:rPr>
              <a:t> the waste in addition to reducing its volume. </a:t>
            </a:r>
            <a:endParaRPr lang="en-US" sz="1600" dirty="0" smtClean="0">
              <a:latin typeface="Century Gothic" pitchFamily="34" charset="0"/>
            </a:endParaRPr>
          </a:p>
          <a:p>
            <a:pPr algn="just"/>
            <a:r>
              <a:rPr lang="en-US" sz="1600" dirty="0" smtClean="0">
                <a:latin typeface="Century Gothic" pitchFamily="34" charset="0"/>
              </a:rPr>
              <a:t>Incineration </a:t>
            </a:r>
            <a:r>
              <a:rPr lang="en-US" sz="1600" dirty="0">
                <a:latin typeface="Century Gothic" pitchFamily="34" charset="0"/>
              </a:rPr>
              <a:t>is a chemical reaction in which carbon, hydrogen and other </a:t>
            </a:r>
            <a:r>
              <a:rPr lang="en-US" sz="1600" dirty="0" smtClean="0">
                <a:latin typeface="Century Gothic" pitchFamily="34" charset="0"/>
              </a:rPr>
              <a:t>elements in </a:t>
            </a:r>
            <a:r>
              <a:rPr lang="en-US" sz="1600" dirty="0">
                <a:latin typeface="Century Gothic" pitchFamily="34" charset="0"/>
              </a:rPr>
              <a:t>the waste mix with oxygen in the combustion zone and generates heat.</a:t>
            </a:r>
          </a:p>
          <a:p>
            <a:pPr algn="just"/>
            <a:r>
              <a:rPr lang="en-US" sz="1600" dirty="0">
                <a:latin typeface="Century Gothic" pitchFamily="34" charset="0"/>
              </a:rPr>
              <a:t>In the process, most of the combustible materials (i.e., self-sustaining combustible matter, which saves the energy needed to maintain the combustion) such as paper or plastics get converted into carbon dioxide and ash.</a:t>
            </a:r>
          </a:p>
          <a:p>
            <a:pPr algn="just"/>
            <a:r>
              <a:rPr lang="en-US" sz="1600" dirty="0">
                <a:latin typeface="Century Gothic" pitchFamily="34" charset="0"/>
              </a:rPr>
              <a:t> Incineration may be used as a disposal option, when land filling is not possible and the waste composition is highly combustible. </a:t>
            </a:r>
          </a:p>
          <a:p>
            <a:pPr algn="just"/>
            <a:r>
              <a:rPr lang="en-US" sz="1600" dirty="0">
                <a:latin typeface="Century Gothic" pitchFamily="34" charset="0"/>
              </a:rPr>
              <a:t>An appropriate technology, infrastructure and skilled workforce are required to operate and maintain the plant.</a:t>
            </a:r>
          </a:p>
        </p:txBody>
      </p:sp>
    </p:spTree>
    <p:extLst>
      <p:ext uri="{BB962C8B-B14F-4D97-AF65-F5344CB8AC3E}">
        <p14:creationId xmlns:p14="http://schemas.microsoft.com/office/powerpoint/2010/main" val="27185225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smtClean="0">
                <a:cs typeface="Times New Roman" panose="02020603050405020304" pitchFamily="18" charset="0"/>
              </a:rPr>
              <a:t>INCINERATION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0388" y="1196752"/>
            <a:ext cx="8672091" cy="4680520"/>
          </a:xfrm>
        </p:spPr>
        <p:txBody>
          <a:bodyPr>
            <a:noAutofit/>
          </a:bodyPr>
          <a:lstStyle/>
          <a:p>
            <a:pPr marL="0" indent="0" algn="just"/>
            <a:r>
              <a:rPr lang="en-IN" sz="2000" dirty="0" smtClean="0">
                <a:solidFill>
                  <a:srgbClr val="C00000"/>
                </a:solidFill>
                <a:latin typeface="Century Gothic" pitchFamily="34" charset="0"/>
              </a:rPr>
              <a:t>INCINERATION OBJECTIVES</a:t>
            </a:r>
          </a:p>
          <a:p>
            <a:pPr marL="0" indent="0" algn="just"/>
            <a:r>
              <a:rPr lang="en-US" sz="2000" dirty="0" smtClean="0">
                <a:solidFill>
                  <a:srgbClr val="C00000"/>
                </a:solidFill>
                <a:latin typeface="Century Gothic" pitchFamily="34" charset="0"/>
              </a:rPr>
              <a:t>VOLUME REDUCTION</a:t>
            </a:r>
            <a:r>
              <a:rPr lang="en-US" sz="2000" dirty="0" smtClean="0">
                <a:latin typeface="Century Gothic" pitchFamily="34" charset="0"/>
              </a:rPr>
              <a:t>: </a:t>
            </a:r>
          </a:p>
          <a:p>
            <a:pPr algn="just"/>
            <a:r>
              <a:rPr lang="en-US" sz="2000" dirty="0" smtClean="0">
                <a:latin typeface="Century Gothic" pitchFamily="34" charset="0"/>
              </a:rPr>
              <a:t>Depending </a:t>
            </a:r>
            <a:r>
              <a:rPr lang="en-US" sz="2000" dirty="0">
                <a:latin typeface="Century Gothic" pitchFamily="34" charset="0"/>
              </a:rPr>
              <a:t>on its composition, incineration reduces the volume of solid wastes to be disposed of by an average of 90%. The weight of the solid wastes to be dealt with is reduced by 70 – 75%. </a:t>
            </a:r>
            <a:endParaRPr lang="en-US" sz="2000" dirty="0" smtClean="0">
              <a:latin typeface="Century Gothic" pitchFamily="34" charset="0"/>
            </a:endParaRPr>
          </a:p>
          <a:p>
            <a:pPr marL="0" indent="0" algn="just"/>
            <a:r>
              <a:rPr lang="en-US" sz="2000" dirty="0" smtClean="0">
                <a:solidFill>
                  <a:srgbClr val="C00000"/>
                </a:solidFill>
                <a:latin typeface="Century Gothic" pitchFamily="34" charset="0"/>
              </a:rPr>
              <a:t>STABILISATION OF WASTE</a:t>
            </a:r>
            <a:r>
              <a:rPr lang="en-US" sz="2000" dirty="0" smtClean="0">
                <a:latin typeface="Century Gothic" pitchFamily="34" charset="0"/>
              </a:rPr>
              <a:t>: </a:t>
            </a:r>
          </a:p>
          <a:p>
            <a:pPr algn="just"/>
            <a:r>
              <a:rPr lang="en-US" sz="2000" dirty="0" smtClean="0">
                <a:latin typeface="Century Gothic" pitchFamily="34" charset="0"/>
              </a:rPr>
              <a:t>Incinerator </a:t>
            </a:r>
            <a:r>
              <a:rPr lang="en-US" sz="2000" dirty="0">
                <a:latin typeface="Century Gothic" pitchFamily="34" charset="0"/>
              </a:rPr>
              <a:t>output (i.e., ash) is considerably more inert than incinerator input (i.e., solid wastes), mainly due to the oxidation of the organic components of the waste stream. </a:t>
            </a:r>
            <a:endParaRPr lang="en-US" sz="2000" dirty="0" smtClean="0">
              <a:latin typeface="Century Gothic" pitchFamily="34" charset="0"/>
            </a:endParaRPr>
          </a:p>
          <a:p>
            <a:pPr algn="just"/>
            <a:r>
              <a:rPr lang="en-US" sz="2000" dirty="0" smtClean="0">
                <a:latin typeface="Century Gothic" pitchFamily="34" charset="0"/>
              </a:rPr>
              <a:t>This </a:t>
            </a:r>
            <a:r>
              <a:rPr lang="en-US" sz="2000" dirty="0">
                <a:latin typeface="Century Gothic" pitchFamily="34" charset="0"/>
              </a:rPr>
              <a:t>leads to a reduction of landfill management problems </a:t>
            </a:r>
            <a:r>
              <a:rPr lang="en-US" sz="2000" dirty="0" smtClean="0">
                <a:latin typeface="Century Gothic" pitchFamily="34" charset="0"/>
              </a:rPr>
              <a:t>and </a:t>
            </a:r>
            <a:r>
              <a:rPr lang="en-US" sz="2000" dirty="0">
                <a:latin typeface="Century Gothic" pitchFamily="34" charset="0"/>
              </a:rPr>
              <a:t>the organic compounds present in landfill leachate.</a:t>
            </a:r>
            <a:endParaRPr lang="en-IN" sz="2000" dirty="0">
              <a:latin typeface="Century Gothic" pitchFamily="34" charset="0"/>
            </a:endParaRPr>
          </a:p>
        </p:txBody>
      </p:sp>
    </p:spTree>
    <p:extLst>
      <p:ext uri="{BB962C8B-B14F-4D97-AF65-F5344CB8AC3E}">
        <p14:creationId xmlns:p14="http://schemas.microsoft.com/office/powerpoint/2010/main" val="10379369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smtClean="0">
                <a:cs typeface="Times New Roman" panose="02020603050405020304" pitchFamily="18" charset="0"/>
              </a:rPr>
              <a:t>INCINERATION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196752"/>
            <a:ext cx="8640960" cy="4929411"/>
          </a:xfrm>
        </p:spPr>
        <p:txBody>
          <a:bodyPr>
            <a:noAutofit/>
          </a:bodyPr>
          <a:lstStyle/>
          <a:p>
            <a:pPr marL="0" indent="0" algn="just"/>
            <a:r>
              <a:rPr lang="en-US" sz="1600" dirty="0" smtClean="0">
                <a:solidFill>
                  <a:srgbClr val="C00000"/>
                </a:solidFill>
                <a:latin typeface="Century Gothic" pitchFamily="34" charset="0"/>
              </a:rPr>
              <a:t>RECOVERY OF ENERGY FROM WASTE (EFW): </a:t>
            </a:r>
          </a:p>
          <a:p>
            <a:pPr algn="just"/>
            <a:r>
              <a:rPr lang="en-US" sz="1600" dirty="0" smtClean="0">
                <a:latin typeface="Century Gothic" pitchFamily="34" charset="0"/>
              </a:rPr>
              <a:t>This </a:t>
            </a:r>
            <a:r>
              <a:rPr lang="en-US" sz="1600" dirty="0">
                <a:latin typeface="Century Gothic" pitchFamily="34" charset="0"/>
              </a:rPr>
              <a:t>represents a </a:t>
            </a:r>
            <a:r>
              <a:rPr lang="en-US" sz="1600" dirty="0" err="1">
                <a:latin typeface="Century Gothic" pitchFamily="34" charset="0"/>
              </a:rPr>
              <a:t>valorisation</a:t>
            </a:r>
            <a:r>
              <a:rPr lang="en-US" sz="1600" dirty="0">
                <a:latin typeface="Century Gothic" pitchFamily="34" charset="0"/>
              </a:rPr>
              <a:t> method, rather than just a pre-treatment of waste prior to disposal. </a:t>
            </a:r>
            <a:endParaRPr lang="en-US" sz="1600" dirty="0" smtClean="0">
              <a:latin typeface="Century Gothic" pitchFamily="34" charset="0"/>
            </a:endParaRPr>
          </a:p>
          <a:p>
            <a:pPr algn="just"/>
            <a:r>
              <a:rPr lang="en-US" sz="1600" dirty="0" smtClean="0">
                <a:latin typeface="Century Gothic" pitchFamily="34" charset="0"/>
              </a:rPr>
              <a:t>Energy </a:t>
            </a:r>
            <a:r>
              <a:rPr lang="en-US" sz="1600" dirty="0">
                <a:latin typeface="Century Gothic" pitchFamily="34" charset="0"/>
              </a:rPr>
              <a:t>recovered from burning the wastes is used to generate steam for use in onsite electricity generation or export to local factories or district heating schemes. </a:t>
            </a:r>
            <a:endParaRPr lang="en-US" sz="1600" dirty="0" smtClean="0">
              <a:latin typeface="Century Gothic" pitchFamily="34" charset="0"/>
            </a:endParaRPr>
          </a:p>
          <a:p>
            <a:pPr algn="just"/>
            <a:r>
              <a:rPr lang="en-US" sz="1600" dirty="0" smtClean="0">
                <a:latin typeface="Century Gothic" pitchFamily="34" charset="0"/>
              </a:rPr>
              <a:t>Combined </a:t>
            </a:r>
            <a:r>
              <a:rPr lang="en-US" sz="1600" dirty="0">
                <a:latin typeface="Century Gothic" pitchFamily="34" charset="0"/>
              </a:rPr>
              <a:t>heat and power plants increase the efficiency of energy recovery by producing electricity as well as </a:t>
            </a:r>
            <a:r>
              <a:rPr lang="en-US" sz="1600" dirty="0" err="1">
                <a:latin typeface="Century Gothic" pitchFamily="34" charset="0"/>
              </a:rPr>
              <a:t>utilising</a:t>
            </a:r>
            <a:r>
              <a:rPr lang="en-US" sz="1600" dirty="0">
                <a:latin typeface="Century Gothic" pitchFamily="34" charset="0"/>
              </a:rPr>
              <a:t> the residual heat. </a:t>
            </a:r>
            <a:endParaRPr lang="en-US" sz="1600" dirty="0" smtClean="0">
              <a:latin typeface="Century Gothic" pitchFamily="34" charset="0"/>
            </a:endParaRPr>
          </a:p>
          <a:p>
            <a:pPr algn="just"/>
            <a:r>
              <a:rPr lang="en-US" sz="1600" dirty="0" smtClean="0">
                <a:latin typeface="Century Gothic" pitchFamily="34" charset="0"/>
              </a:rPr>
              <a:t>Solid </a:t>
            </a:r>
            <a:r>
              <a:rPr lang="en-US" sz="1600" dirty="0">
                <a:latin typeface="Century Gothic" pitchFamily="34" charset="0"/>
              </a:rPr>
              <a:t>waste incineration can replace the use of fossil fuels for energy generation. </a:t>
            </a:r>
            <a:endParaRPr lang="en-US" sz="1600" dirty="0" smtClean="0">
              <a:latin typeface="Century Gothic" pitchFamily="34" charset="0"/>
            </a:endParaRPr>
          </a:p>
          <a:p>
            <a:pPr marL="0" indent="0" algn="just"/>
            <a:r>
              <a:rPr lang="en-US" sz="1600" dirty="0" smtClean="0">
                <a:solidFill>
                  <a:srgbClr val="C00000"/>
                </a:solidFill>
                <a:latin typeface="Century Gothic" pitchFamily="34" charset="0"/>
              </a:rPr>
              <a:t>STERILISATION OF WASTE: </a:t>
            </a:r>
          </a:p>
          <a:p>
            <a:pPr algn="just"/>
            <a:r>
              <a:rPr lang="en-US" sz="1600" dirty="0" smtClean="0">
                <a:latin typeface="Century Gothic" pitchFamily="34" charset="0"/>
              </a:rPr>
              <a:t>This </a:t>
            </a:r>
            <a:r>
              <a:rPr lang="en-US" sz="1600" dirty="0">
                <a:latin typeface="Century Gothic" pitchFamily="34" charset="0"/>
              </a:rPr>
              <a:t>is of primary importance in the incineration of clinical or biomedical </a:t>
            </a:r>
            <a:r>
              <a:rPr lang="en-US" sz="1600" dirty="0" smtClean="0">
                <a:latin typeface="Century Gothic" pitchFamily="34" charset="0"/>
              </a:rPr>
              <a:t>waste.</a:t>
            </a:r>
          </a:p>
          <a:p>
            <a:pPr algn="just"/>
            <a:r>
              <a:rPr lang="en-US" sz="1600" dirty="0" smtClean="0">
                <a:latin typeface="Century Gothic" pitchFamily="34" charset="0"/>
              </a:rPr>
              <a:t>Incineration </a:t>
            </a:r>
            <a:r>
              <a:rPr lang="en-US" sz="1600" dirty="0">
                <a:latin typeface="Century Gothic" pitchFamily="34" charset="0"/>
              </a:rPr>
              <a:t>of solid wastes will also ensure destruction of pathogens prior to final disposal in a landfill.</a:t>
            </a:r>
            <a:endParaRPr lang="en-IN" sz="1600" dirty="0">
              <a:latin typeface="Century Gothic" pitchFamily="34" charset="0"/>
            </a:endParaRPr>
          </a:p>
        </p:txBody>
      </p:sp>
    </p:spTree>
    <p:extLst>
      <p:ext uri="{BB962C8B-B14F-4D97-AF65-F5344CB8AC3E}">
        <p14:creationId xmlns:p14="http://schemas.microsoft.com/office/powerpoint/2010/main" val="3536799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4422"/>
            <a:ext cx="8929718" cy="5643578"/>
          </a:xfrm>
        </p:spPr>
        <p:txBody>
          <a:bodyPr rtlCol="0">
            <a:normAutofit fontScale="70000" lnSpcReduction="20000"/>
          </a:bodyPr>
          <a:lstStyle/>
          <a:p>
            <a:pPr algn="just" eaLnBrk="1" fontAlgn="auto" hangingPunct="1">
              <a:spcAft>
                <a:spcPts val="0"/>
              </a:spcAft>
              <a:defRPr/>
            </a:pPr>
            <a:r>
              <a:rPr lang="en-US" dirty="0">
                <a:latin typeface="Century Gothic" pitchFamily="34" charset="0"/>
              </a:rPr>
              <a:t>(ii) Recovering material for reuse: Usually, materials having a market, when present in wastes in sufficient quantity to justify their separation, are most amenable to recovery and recycling. Materials that can be recovered from solid wastes include paper, cardboard, plastic, glass, ferrous metal, </a:t>
            </a:r>
            <a:r>
              <a:rPr lang="en-US" dirty="0" err="1">
                <a:latin typeface="Century Gothic" pitchFamily="34" charset="0"/>
              </a:rPr>
              <a:t>aluminium</a:t>
            </a:r>
            <a:r>
              <a:rPr lang="en-US" dirty="0">
                <a:latin typeface="Century Gothic" pitchFamily="34" charset="0"/>
              </a:rPr>
              <a:t> and other residual metals. </a:t>
            </a:r>
          </a:p>
          <a:p>
            <a:pPr algn="just" eaLnBrk="1" fontAlgn="auto" hangingPunct="1">
              <a:spcAft>
                <a:spcPts val="0"/>
              </a:spcAft>
              <a:defRPr/>
            </a:pPr>
            <a:r>
              <a:rPr lang="en-US" dirty="0">
                <a:latin typeface="Century Gothic" pitchFamily="34" charset="0"/>
              </a:rPr>
              <a:t>(iii) Recovering conversion products and energy: Combustible organic materials can be converted to intermediate products and ultimately to usable energy. This can be done either through incineration, pyrolysis, composting or bio-digestion. Initially, the combustible organic matter is separated from the other solid waste components. Once separated, further processing like shredding and drying is necessary before the waste material can be used for power generation. </a:t>
            </a:r>
          </a:p>
        </p:txBody>
      </p:sp>
      <p:sp>
        <p:nvSpPr>
          <p:cNvPr id="4" name="Title 1"/>
          <p:cNvSpPr>
            <a:spLocks noGrp="1"/>
          </p:cNvSpPr>
          <p:nvPr>
            <p:ph type="title"/>
          </p:nvPr>
        </p:nvSpPr>
        <p:spPr>
          <a:xfrm>
            <a:off x="428596" y="0"/>
            <a:ext cx="8229600" cy="1143000"/>
          </a:xfrm>
        </p:spPr>
        <p:txBody>
          <a:bodyPr rtlCol="0">
            <a:noAutofit/>
          </a:bodyPr>
          <a:lstStyle/>
          <a:p>
            <a:pPr eaLnBrk="1" fontAlgn="auto" hangingPunct="1">
              <a:spcAft>
                <a:spcPts val="0"/>
              </a:spcAft>
              <a:defRPr/>
            </a:pPr>
            <a:r>
              <a:rPr lang="en-US" dirty="0">
                <a:solidFill>
                  <a:schemeClr val="tx2"/>
                </a:solidFill>
              </a:rPr>
              <a:t/>
            </a:r>
            <a:br>
              <a:rPr lang="en-US" dirty="0">
                <a:solidFill>
                  <a:schemeClr val="tx2"/>
                </a:solidFill>
              </a:rPr>
            </a:br>
            <a:r>
              <a:rPr lang="en-US" dirty="0" smtClean="0"/>
              <a:t>WASTE PROCESSING TECHNIQUES</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smtClean="0">
                <a:cs typeface="Times New Roman" panose="02020603050405020304" pitchFamily="18" charset="0"/>
              </a:rPr>
              <a:t>PYROLYSIS</a:t>
            </a:r>
            <a:endParaRPr lang="en-IN" dirty="0">
              <a:cs typeface="Times New Roman" panose="02020603050405020304" pitchFamily="18" charset="0"/>
            </a:endParaRPr>
          </a:p>
        </p:txBody>
      </p:sp>
      <p:sp>
        <p:nvSpPr>
          <p:cNvPr id="4" name="Content Placeholder 3"/>
          <p:cNvSpPr>
            <a:spLocks noGrp="1"/>
          </p:cNvSpPr>
          <p:nvPr>
            <p:ph idx="1"/>
          </p:nvPr>
        </p:nvSpPr>
        <p:spPr>
          <a:xfrm>
            <a:off x="357158" y="1285860"/>
            <a:ext cx="8501122" cy="5214974"/>
          </a:xfrm>
        </p:spPr>
        <p:txBody>
          <a:bodyPr>
            <a:normAutofit/>
          </a:bodyPr>
          <a:lstStyle/>
          <a:p>
            <a:pPr algn="just">
              <a:lnSpc>
                <a:spcPct val="200000"/>
              </a:lnSpc>
            </a:pPr>
            <a:r>
              <a:rPr lang="en-US" sz="1900" dirty="0">
                <a:latin typeface="Century Gothic" pitchFamily="34" charset="0"/>
              </a:rPr>
              <a:t>This is the thermal degradation of carbonaceous material to gaseous, liquid and solid fraction in the absence of oxygen. </a:t>
            </a:r>
          </a:p>
          <a:p>
            <a:pPr algn="just">
              <a:lnSpc>
                <a:spcPct val="200000"/>
              </a:lnSpc>
            </a:pPr>
            <a:r>
              <a:rPr lang="en-US" sz="1900" dirty="0">
                <a:latin typeface="Century Gothic" pitchFamily="34" charset="0"/>
              </a:rPr>
              <a:t>This occurs at a temperature between 200 and 900C. The product of pyrolysis is a gas of relatively high calorific value of 20,000 joules per gram with oils, tars and solid burned </a:t>
            </a:r>
            <a:r>
              <a:rPr lang="en-US" sz="1900" dirty="0" smtClean="0">
                <a:latin typeface="Century Gothic" pitchFamily="34" charset="0"/>
              </a:rPr>
              <a:t>residue. </a:t>
            </a:r>
            <a:endParaRPr lang="en-US" sz="1900" dirty="0">
              <a:latin typeface="Century Gothic" pitchFamily="34" charset="0"/>
            </a:endParaRPr>
          </a:p>
        </p:txBody>
      </p:sp>
    </p:spTree>
    <p:extLst>
      <p:ext uri="{BB962C8B-B14F-4D97-AF65-F5344CB8AC3E}">
        <p14:creationId xmlns:p14="http://schemas.microsoft.com/office/powerpoint/2010/main" val="300756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smtClean="0">
                <a:cs typeface="Times New Roman" panose="02020603050405020304" pitchFamily="18" charset="0"/>
              </a:rPr>
              <a:t>ENERGY RECOVERY </a:t>
            </a:r>
            <a:endParaRPr lang="en-IN" dirty="0">
              <a:cs typeface="Times New Roman" panose="02020603050405020304" pitchFamily="18" charset="0"/>
            </a:endParaRPr>
          </a:p>
        </p:txBody>
      </p:sp>
      <p:sp>
        <p:nvSpPr>
          <p:cNvPr id="4" name="Content Placeholder 3"/>
          <p:cNvSpPr>
            <a:spLocks noGrp="1"/>
          </p:cNvSpPr>
          <p:nvPr>
            <p:ph idx="1"/>
          </p:nvPr>
        </p:nvSpPr>
        <p:spPr>
          <a:xfrm>
            <a:off x="285720" y="1285860"/>
            <a:ext cx="8643998" cy="5214974"/>
          </a:xfrm>
        </p:spPr>
        <p:txBody>
          <a:bodyPr>
            <a:normAutofit fontScale="77500" lnSpcReduction="20000"/>
          </a:bodyPr>
          <a:lstStyle/>
          <a:p>
            <a:pPr algn="just">
              <a:lnSpc>
                <a:spcPct val="200000"/>
              </a:lnSpc>
            </a:pPr>
            <a:r>
              <a:rPr lang="en-US" dirty="0">
                <a:latin typeface="Century Gothic" pitchFamily="34" charset="0"/>
              </a:rPr>
              <a:t>Most of the MSW incineration currently practice energy recovery in the form of steam, which is used either to drive a turbine to generate electricity or directly for heating or cooling. The three basic types of waste-to-energy incineration are</a:t>
            </a:r>
            <a:r>
              <a:rPr lang="en-US" dirty="0" smtClean="0">
                <a:latin typeface="Century Gothic" pitchFamily="34" charset="0"/>
              </a:rPr>
              <a:t>:</a:t>
            </a:r>
          </a:p>
          <a:p>
            <a:pPr marL="571500" indent="-571500" algn="just">
              <a:lnSpc>
                <a:spcPct val="200000"/>
              </a:lnSpc>
            </a:pPr>
            <a:r>
              <a:rPr lang="en-IN" dirty="0" smtClean="0">
                <a:latin typeface="Century Gothic" pitchFamily="34" charset="0"/>
              </a:rPr>
              <a:t>Generation </a:t>
            </a:r>
            <a:r>
              <a:rPr lang="en-IN" dirty="0">
                <a:latin typeface="Century Gothic" pitchFamily="34" charset="0"/>
              </a:rPr>
              <a:t>of </a:t>
            </a:r>
            <a:r>
              <a:rPr lang="en-IN" dirty="0" smtClean="0">
                <a:latin typeface="Century Gothic" pitchFamily="34" charset="0"/>
              </a:rPr>
              <a:t>electricity</a:t>
            </a:r>
          </a:p>
          <a:p>
            <a:pPr marL="571500" indent="-571500" algn="just">
              <a:lnSpc>
                <a:spcPct val="200000"/>
              </a:lnSpc>
            </a:pPr>
            <a:r>
              <a:rPr lang="en-IN" dirty="0">
                <a:latin typeface="Century Gothic" pitchFamily="34" charset="0"/>
              </a:rPr>
              <a:t>Steam </a:t>
            </a:r>
            <a:r>
              <a:rPr lang="en-IN" dirty="0" smtClean="0">
                <a:latin typeface="Century Gothic" pitchFamily="34" charset="0"/>
              </a:rPr>
              <a:t>generation</a:t>
            </a:r>
          </a:p>
          <a:p>
            <a:pPr marL="571500" indent="-571500" algn="just">
              <a:lnSpc>
                <a:spcPct val="200000"/>
              </a:lnSpc>
            </a:pPr>
            <a:r>
              <a:rPr lang="en-IN" dirty="0">
                <a:latin typeface="Century Gothic" pitchFamily="34" charset="0"/>
              </a:rPr>
              <a:t>Co-generation</a:t>
            </a:r>
          </a:p>
        </p:txBody>
      </p:sp>
    </p:spTree>
    <p:extLst>
      <p:ext uri="{BB962C8B-B14F-4D97-AF65-F5344CB8AC3E}">
        <p14:creationId xmlns:p14="http://schemas.microsoft.com/office/powerpoint/2010/main" val="4466796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smtClean="0">
                <a:cs typeface="Times New Roman" panose="02020603050405020304" pitchFamily="18" charset="0"/>
              </a:rPr>
              <a:t>ENERGY RECOVERY </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14282" y="1052736"/>
            <a:ext cx="3686172" cy="5805264"/>
          </a:xfrm>
        </p:spPr>
        <p:txBody>
          <a:bodyPr>
            <a:normAutofit/>
          </a:bodyPr>
          <a:lstStyle/>
          <a:p>
            <a:pPr marL="0" indent="0"/>
            <a:r>
              <a:rPr lang="en-US" sz="1800" dirty="0">
                <a:solidFill>
                  <a:srgbClr val="C00000"/>
                </a:solidFill>
                <a:latin typeface="Century Gothic" pitchFamily="34" charset="0"/>
              </a:rPr>
              <a:t>Generation of </a:t>
            </a:r>
            <a:r>
              <a:rPr lang="en-US" sz="1800" dirty="0" smtClean="0">
                <a:solidFill>
                  <a:srgbClr val="C00000"/>
                </a:solidFill>
                <a:latin typeface="Century Gothic" pitchFamily="34" charset="0"/>
              </a:rPr>
              <a:t>electricity</a:t>
            </a:r>
            <a:endParaRPr lang="en-US" sz="1800" dirty="0" smtClean="0">
              <a:latin typeface="Century Gothic" pitchFamily="34" charset="0"/>
            </a:endParaRPr>
          </a:p>
          <a:p>
            <a:pPr algn="just"/>
            <a:r>
              <a:rPr lang="en-US" sz="1800" dirty="0" smtClean="0">
                <a:latin typeface="Century Gothic" pitchFamily="34" charset="0"/>
              </a:rPr>
              <a:t>Electricity </a:t>
            </a:r>
            <a:r>
              <a:rPr lang="en-US" sz="1800" dirty="0">
                <a:latin typeface="Century Gothic" pitchFamily="34" charset="0"/>
              </a:rPr>
              <a:t>is the most common form of energy produced and sold from </a:t>
            </a:r>
            <a:r>
              <a:rPr lang="en-US" sz="1800" dirty="0" smtClean="0">
                <a:latin typeface="Century Gothic" pitchFamily="34" charset="0"/>
              </a:rPr>
              <a:t>waste to energy (WTE) </a:t>
            </a:r>
            <a:r>
              <a:rPr lang="en-US" sz="1800" dirty="0">
                <a:latin typeface="Century Gothic" pitchFamily="34" charset="0"/>
              </a:rPr>
              <a:t>facilities constructed today. </a:t>
            </a:r>
            <a:r>
              <a:rPr lang="en-US" sz="1800" dirty="0" smtClean="0">
                <a:latin typeface="Century Gothic" pitchFamily="34" charset="0"/>
              </a:rPr>
              <a:t>By </a:t>
            </a:r>
            <a:r>
              <a:rPr lang="en-US" sz="1800" dirty="0">
                <a:latin typeface="Century Gothic" pitchFamily="34" charset="0"/>
              </a:rPr>
              <a:t>directing the steam produced from a WTE system through a turbine generator, electricity can be produced and sold.</a:t>
            </a:r>
            <a:endParaRPr lang="en-IN" sz="1800" dirty="0">
              <a:latin typeface="Century Gothic" pitchFamily="34" charset="0"/>
            </a:endParaRPr>
          </a:p>
        </p:txBody>
      </p:sp>
      <p:pic>
        <p:nvPicPr>
          <p:cNvPr id="3" name="Picture 2"/>
          <p:cNvPicPr>
            <a:picLocks noChangeAspect="1"/>
          </p:cNvPicPr>
          <p:nvPr/>
        </p:nvPicPr>
        <p:blipFill>
          <a:blip r:embed="rId2"/>
          <a:srcRect l="4032" r="5914"/>
          <a:stretch>
            <a:fillRect/>
          </a:stretch>
        </p:blipFill>
        <p:spPr>
          <a:xfrm>
            <a:off x="4000496" y="1857364"/>
            <a:ext cx="4786314" cy="3676650"/>
          </a:xfrm>
          <a:prstGeom prst="rect">
            <a:avLst/>
          </a:prstGeom>
        </p:spPr>
      </p:pic>
    </p:spTree>
    <p:extLst>
      <p:ext uri="{BB962C8B-B14F-4D97-AF65-F5344CB8AC3E}">
        <p14:creationId xmlns:p14="http://schemas.microsoft.com/office/powerpoint/2010/main" val="8344471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smtClean="0">
                <a:cs typeface="Times New Roman" panose="02020603050405020304" pitchFamily="18" charset="0"/>
              </a:rPr>
              <a:t>ENERGY RECOVERY </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14282" y="1285860"/>
            <a:ext cx="8572560" cy="5214974"/>
          </a:xfrm>
        </p:spPr>
        <p:txBody>
          <a:bodyPr>
            <a:normAutofit fontScale="62500" lnSpcReduction="20000"/>
          </a:bodyPr>
          <a:lstStyle/>
          <a:p>
            <a:pPr marL="0" indent="0" algn="just">
              <a:lnSpc>
                <a:spcPct val="170000"/>
              </a:lnSpc>
            </a:pPr>
            <a:r>
              <a:rPr lang="en-US" dirty="0" smtClean="0">
                <a:solidFill>
                  <a:srgbClr val="C00000"/>
                </a:solidFill>
                <a:latin typeface="Century Gothic" pitchFamily="34" charset="0"/>
              </a:rPr>
              <a:t>STEAM GENERATION</a:t>
            </a:r>
            <a:r>
              <a:rPr lang="en-US" dirty="0" smtClean="0">
                <a:latin typeface="Century Gothic" pitchFamily="34" charset="0"/>
              </a:rPr>
              <a:t>: </a:t>
            </a:r>
          </a:p>
          <a:p>
            <a:pPr algn="just">
              <a:lnSpc>
                <a:spcPct val="170000"/>
              </a:lnSpc>
            </a:pPr>
            <a:r>
              <a:rPr lang="en-US" dirty="0" smtClean="0">
                <a:latin typeface="Century Gothic" pitchFamily="34" charset="0"/>
              </a:rPr>
              <a:t>Steam </a:t>
            </a:r>
            <a:r>
              <a:rPr lang="en-US" dirty="0">
                <a:latin typeface="Century Gothic" pitchFamily="34" charset="0"/>
              </a:rPr>
              <a:t>is used widely in a variety of industrial applications. Steam generated in incineration facilities can also be used directly by a customer for manufacturing operations</a:t>
            </a:r>
            <a:r>
              <a:rPr lang="en-US" dirty="0" smtClean="0">
                <a:latin typeface="Century Gothic" pitchFamily="34" charset="0"/>
              </a:rPr>
              <a:t>.</a:t>
            </a:r>
          </a:p>
          <a:p>
            <a:pPr algn="just">
              <a:lnSpc>
                <a:spcPct val="170000"/>
              </a:lnSpc>
            </a:pPr>
            <a:r>
              <a:rPr lang="en-US" dirty="0" smtClean="0">
                <a:latin typeface="Century Gothic" pitchFamily="34" charset="0"/>
              </a:rPr>
              <a:t>Steam </a:t>
            </a:r>
            <a:r>
              <a:rPr lang="en-US" dirty="0">
                <a:latin typeface="Century Gothic" pitchFamily="34" charset="0"/>
              </a:rPr>
              <a:t>generated in an incinerator is supplied to a customer through a steam line, and a separate line sometimes returns the condensed steam</a:t>
            </a:r>
            <a:r>
              <a:rPr lang="en-US" dirty="0" smtClean="0">
                <a:latin typeface="Century Gothic" pitchFamily="34" charset="0"/>
              </a:rPr>
              <a:t>.</a:t>
            </a:r>
          </a:p>
          <a:p>
            <a:pPr algn="just">
              <a:lnSpc>
                <a:spcPct val="170000"/>
              </a:lnSpc>
            </a:pPr>
            <a:r>
              <a:rPr lang="en-US" dirty="0" smtClean="0">
                <a:latin typeface="Century Gothic" pitchFamily="34" charset="0"/>
              </a:rPr>
              <a:t>It </a:t>
            </a:r>
            <a:r>
              <a:rPr lang="en-US" dirty="0">
                <a:latin typeface="Century Gothic" pitchFamily="34" charset="0"/>
              </a:rPr>
              <a:t>can be used to drive machinery such as compressors, for space heating and generating electricity. </a:t>
            </a:r>
            <a:endParaRPr lang="en-US" dirty="0" smtClean="0">
              <a:latin typeface="Century Gothic" pitchFamily="34" charset="0"/>
            </a:endParaRPr>
          </a:p>
          <a:p>
            <a:pPr algn="just">
              <a:lnSpc>
                <a:spcPct val="170000"/>
              </a:lnSpc>
            </a:pPr>
            <a:r>
              <a:rPr lang="en-US" dirty="0" smtClean="0">
                <a:latin typeface="Century Gothic" pitchFamily="34" charset="0"/>
              </a:rPr>
              <a:t>Industrial </a:t>
            </a:r>
            <a:r>
              <a:rPr lang="en-US" dirty="0">
                <a:latin typeface="Century Gothic" pitchFamily="34" charset="0"/>
              </a:rPr>
              <a:t>plants, dairies, cheese plants, public utilities, paper mills, tanneries, breweries, public buildings and many other businesses use steam for heating and air conditioning</a:t>
            </a:r>
            <a:endParaRPr lang="en-IN" dirty="0">
              <a:latin typeface="Century Gothic" pitchFamily="34" charset="0"/>
            </a:endParaRPr>
          </a:p>
        </p:txBody>
      </p:sp>
    </p:spTree>
    <p:extLst>
      <p:ext uri="{BB962C8B-B14F-4D97-AF65-F5344CB8AC3E}">
        <p14:creationId xmlns:p14="http://schemas.microsoft.com/office/powerpoint/2010/main" val="15072029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smtClean="0">
                <a:cs typeface="Times New Roman" panose="02020603050405020304" pitchFamily="18" charset="0"/>
              </a:rPr>
              <a:t>ENERGY RECOVERY </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85720" y="1285860"/>
            <a:ext cx="8572560" cy="5214974"/>
          </a:xfrm>
        </p:spPr>
        <p:txBody>
          <a:bodyPr>
            <a:normAutofit fontScale="62500" lnSpcReduction="20000"/>
          </a:bodyPr>
          <a:lstStyle/>
          <a:p>
            <a:pPr marL="0" indent="0" algn="just">
              <a:lnSpc>
                <a:spcPct val="170000"/>
              </a:lnSpc>
            </a:pPr>
            <a:r>
              <a:rPr lang="en-US" dirty="0" smtClean="0">
                <a:solidFill>
                  <a:srgbClr val="C00000"/>
                </a:solidFill>
                <a:latin typeface="Century Gothic" pitchFamily="34" charset="0"/>
              </a:rPr>
              <a:t>CO-GENERATION</a:t>
            </a:r>
            <a:r>
              <a:rPr lang="en-US" dirty="0" smtClean="0">
                <a:latin typeface="Century Gothic" pitchFamily="34" charset="0"/>
              </a:rPr>
              <a:t>: </a:t>
            </a:r>
          </a:p>
          <a:p>
            <a:pPr algn="just">
              <a:lnSpc>
                <a:spcPct val="170000"/>
              </a:lnSpc>
            </a:pPr>
            <a:r>
              <a:rPr lang="en-US" dirty="0" smtClean="0">
                <a:latin typeface="Century Gothic" pitchFamily="34" charset="0"/>
              </a:rPr>
              <a:t>Co-generation </a:t>
            </a:r>
            <a:r>
              <a:rPr lang="en-US" dirty="0">
                <a:latin typeface="Century Gothic" pitchFamily="34" charset="0"/>
              </a:rPr>
              <a:t>refers to combined production of steam and electricity and can occur in two ways. </a:t>
            </a:r>
            <a:endParaRPr lang="en-US" dirty="0" smtClean="0">
              <a:latin typeface="Century Gothic" pitchFamily="34" charset="0"/>
            </a:endParaRPr>
          </a:p>
          <a:p>
            <a:pPr algn="just">
              <a:lnSpc>
                <a:spcPct val="170000"/>
              </a:lnSpc>
            </a:pPr>
            <a:r>
              <a:rPr lang="en-US" dirty="0" smtClean="0">
                <a:latin typeface="Century Gothic" pitchFamily="34" charset="0"/>
              </a:rPr>
              <a:t>If </a:t>
            </a:r>
            <a:r>
              <a:rPr lang="en-US" dirty="0">
                <a:latin typeface="Century Gothic" pitchFamily="34" charset="0"/>
              </a:rPr>
              <a:t>the energy customer requires steam conditions (pressure and temperature) that are less than the incineration plant’s design specifications, a turbine-generator is used to produce electricity and thus reduce steam conditions to appropriate levels for the customer. </a:t>
            </a:r>
            <a:endParaRPr lang="en-US" dirty="0" smtClean="0">
              <a:latin typeface="Century Gothic" pitchFamily="34" charset="0"/>
            </a:endParaRPr>
          </a:p>
          <a:p>
            <a:pPr algn="just">
              <a:lnSpc>
                <a:spcPct val="170000"/>
              </a:lnSpc>
            </a:pPr>
            <a:r>
              <a:rPr lang="en-US" dirty="0" smtClean="0">
                <a:latin typeface="Century Gothic" pitchFamily="34" charset="0"/>
              </a:rPr>
              <a:t>If </a:t>
            </a:r>
            <a:r>
              <a:rPr lang="en-US" dirty="0">
                <a:latin typeface="Century Gothic" pitchFamily="34" charset="0"/>
              </a:rPr>
              <a:t>the steam purchaser cannot accept all the steam produced by the facility, the excess can be converted to electricity. </a:t>
            </a:r>
            <a:endParaRPr lang="en-US" dirty="0" smtClean="0">
              <a:latin typeface="Century Gothic" pitchFamily="34" charset="0"/>
            </a:endParaRPr>
          </a:p>
          <a:p>
            <a:pPr algn="just">
              <a:lnSpc>
                <a:spcPct val="170000"/>
              </a:lnSpc>
            </a:pPr>
            <a:r>
              <a:rPr lang="en-US" dirty="0" smtClean="0">
                <a:latin typeface="Century Gothic" pitchFamily="34" charset="0"/>
              </a:rPr>
              <a:t>In </a:t>
            </a:r>
            <a:r>
              <a:rPr lang="en-US" dirty="0">
                <a:latin typeface="Century Gothic" pitchFamily="34" charset="0"/>
              </a:rPr>
              <a:t>cogeneration, high-pressure steam is used first to generate electricity; the steam leaving the turbine is then used to serve the steam users. </a:t>
            </a:r>
            <a:endParaRPr lang="en-US" dirty="0" smtClean="0">
              <a:latin typeface="Century Gothic" pitchFamily="34" charset="0"/>
            </a:endParaRPr>
          </a:p>
        </p:txBody>
      </p:sp>
    </p:spTree>
    <p:extLst>
      <p:ext uri="{BB962C8B-B14F-4D97-AF65-F5344CB8AC3E}">
        <p14:creationId xmlns:p14="http://schemas.microsoft.com/office/powerpoint/2010/main" val="16941251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35280" cy="1156990"/>
          </a:xfrm>
        </p:spPr>
        <p:txBody>
          <a:bodyPr>
            <a:normAutofit/>
          </a:bodyPr>
          <a:lstStyle/>
          <a:p>
            <a:r>
              <a:rPr lang="en-IN" dirty="0" smtClean="0">
                <a:cs typeface="Times New Roman" panose="02020603050405020304" pitchFamily="18" charset="0"/>
              </a:rPr>
              <a:t>ENERGY RECOVERY </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14282" y="1214422"/>
            <a:ext cx="3071834" cy="5429288"/>
          </a:xfrm>
        </p:spPr>
        <p:txBody>
          <a:bodyPr>
            <a:normAutofit/>
          </a:bodyPr>
          <a:lstStyle/>
          <a:p>
            <a:pPr algn="just"/>
            <a:r>
              <a:rPr lang="en-US" sz="1800" dirty="0" smtClean="0">
                <a:solidFill>
                  <a:srgbClr val="C00000"/>
                </a:solidFill>
                <a:latin typeface="Century Gothic" pitchFamily="34" charset="0"/>
              </a:rPr>
              <a:t>COGENERATION: </a:t>
            </a:r>
            <a:r>
              <a:rPr lang="en-US" sz="1800" dirty="0" smtClean="0">
                <a:latin typeface="Century Gothic" pitchFamily="34" charset="0"/>
              </a:rPr>
              <a:t>provides </a:t>
            </a:r>
            <a:r>
              <a:rPr lang="en-US" sz="1800" dirty="0">
                <a:latin typeface="Century Gothic" pitchFamily="34" charset="0"/>
              </a:rPr>
              <a:t>greater overall energy efficiency, even though the output of the major energy product – whether electricity or steam – may be less than that generated by producing one type of energy alone. </a:t>
            </a:r>
            <a:endParaRPr lang="en-IN" sz="1800" dirty="0">
              <a:latin typeface="Century Gothic" pitchFamily="34" charset="0"/>
            </a:endParaRPr>
          </a:p>
          <a:p>
            <a:pPr algn="just"/>
            <a:endParaRPr lang="en-IN" sz="1800" dirty="0"/>
          </a:p>
        </p:txBody>
      </p:sp>
      <p:pic>
        <p:nvPicPr>
          <p:cNvPr id="3" name="Picture 2"/>
          <p:cNvPicPr>
            <a:picLocks noChangeAspect="1"/>
          </p:cNvPicPr>
          <p:nvPr/>
        </p:nvPicPr>
        <p:blipFill>
          <a:blip r:embed="rId2"/>
          <a:stretch>
            <a:fillRect/>
          </a:stretch>
        </p:blipFill>
        <p:spPr>
          <a:xfrm>
            <a:off x="3857620" y="1285860"/>
            <a:ext cx="4987838" cy="5000660"/>
          </a:xfrm>
          <a:prstGeom prst="rect">
            <a:avLst/>
          </a:prstGeom>
        </p:spPr>
      </p:pic>
    </p:spTree>
    <p:extLst>
      <p:ext uri="{BB962C8B-B14F-4D97-AF65-F5344CB8AC3E}">
        <p14:creationId xmlns:p14="http://schemas.microsoft.com/office/powerpoint/2010/main" val="11032992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IN" dirty="0" smtClean="0">
                <a:cs typeface="Times New Roman" panose="02020603050405020304" pitchFamily="18" charset="0"/>
              </a:rPr>
              <a:t>DRYING AND DEWATERING </a:t>
            </a:r>
            <a:endParaRPr lang="en-IN" dirty="0">
              <a:cs typeface="Times New Roman" panose="02020603050405020304" pitchFamily="18" charset="0"/>
            </a:endParaRPr>
          </a:p>
        </p:txBody>
      </p:sp>
      <p:sp>
        <p:nvSpPr>
          <p:cNvPr id="4" name="Content Placeholder 3"/>
          <p:cNvSpPr>
            <a:spLocks noGrp="1"/>
          </p:cNvSpPr>
          <p:nvPr>
            <p:ph idx="1"/>
          </p:nvPr>
        </p:nvSpPr>
        <p:spPr>
          <a:xfrm>
            <a:off x="214282" y="1285860"/>
            <a:ext cx="4572032" cy="5214974"/>
          </a:xfrm>
        </p:spPr>
        <p:txBody>
          <a:bodyPr>
            <a:normAutofit fontScale="62500" lnSpcReduction="20000"/>
          </a:bodyPr>
          <a:lstStyle/>
          <a:p>
            <a:pPr algn="just">
              <a:lnSpc>
                <a:spcPct val="170000"/>
              </a:lnSpc>
            </a:pPr>
            <a:r>
              <a:rPr lang="en-US" dirty="0">
                <a:latin typeface="Century Gothic" pitchFamily="34" charset="0"/>
              </a:rPr>
              <a:t>Drying and dewatering operations are used primarily for incineration systems, with or without energy recovery systems</a:t>
            </a:r>
            <a:r>
              <a:rPr lang="en-US" dirty="0" smtClean="0">
                <a:latin typeface="Century Gothic" pitchFamily="34" charset="0"/>
              </a:rPr>
              <a:t>.</a:t>
            </a:r>
          </a:p>
          <a:p>
            <a:pPr algn="just">
              <a:lnSpc>
                <a:spcPct val="170000"/>
              </a:lnSpc>
            </a:pPr>
            <a:r>
              <a:rPr lang="en-US" dirty="0" smtClean="0">
                <a:latin typeface="Century Gothic" pitchFamily="34" charset="0"/>
              </a:rPr>
              <a:t>These </a:t>
            </a:r>
            <a:r>
              <a:rPr lang="en-US" dirty="0">
                <a:latin typeface="Century Gothic" pitchFamily="34" charset="0"/>
              </a:rPr>
              <a:t>are also used for drying of </a:t>
            </a:r>
            <a:r>
              <a:rPr lang="en-US" dirty="0" err="1">
                <a:latin typeface="Century Gothic" pitchFamily="34" charset="0"/>
              </a:rPr>
              <a:t>sludges</a:t>
            </a:r>
            <a:r>
              <a:rPr lang="en-US" dirty="0">
                <a:latin typeface="Century Gothic" pitchFamily="34" charset="0"/>
              </a:rPr>
              <a:t> in wastewater treatment plants, prior to their incineration or transport to land disposal. </a:t>
            </a:r>
            <a:endParaRPr lang="en-US" dirty="0" smtClean="0">
              <a:latin typeface="Century Gothic" pitchFamily="34" charset="0"/>
            </a:endParaRPr>
          </a:p>
          <a:p>
            <a:pPr algn="just">
              <a:lnSpc>
                <a:spcPct val="170000"/>
              </a:lnSpc>
            </a:pPr>
            <a:r>
              <a:rPr lang="en-US" dirty="0" smtClean="0">
                <a:latin typeface="Century Gothic" pitchFamily="34" charset="0"/>
              </a:rPr>
              <a:t>The </a:t>
            </a:r>
            <a:r>
              <a:rPr lang="en-US" dirty="0">
                <a:latin typeface="Century Gothic" pitchFamily="34" charset="0"/>
              </a:rPr>
              <a:t>purpose of drying and dewatering operation is to remove moisture from wastes and thereby make it a better fuel. </a:t>
            </a:r>
            <a:endParaRPr lang="en-US" dirty="0" smtClean="0">
              <a:latin typeface="Century Gothic" pitchFamily="34" charset="0"/>
            </a:endParaRPr>
          </a:p>
        </p:txBody>
      </p:sp>
      <p:pic>
        <p:nvPicPr>
          <p:cNvPr id="5" name="Content Placeholder 2"/>
          <p:cNvPicPr>
            <a:picLocks noChangeAspect="1"/>
          </p:cNvPicPr>
          <p:nvPr/>
        </p:nvPicPr>
        <p:blipFill>
          <a:blip r:embed="rId2"/>
          <a:stretch>
            <a:fillRect/>
          </a:stretch>
        </p:blipFill>
        <p:spPr>
          <a:xfrm>
            <a:off x="4932040" y="1977851"/>
            <a:ext cx="3915685" cy="3770660"/>
          </a:xfrm>
          <a:prstGeom prst="rect">
            <a:avLst/>
          </a:prstGeom>
        </p:spPr>
      </p:pic>
      <p:sp>
        <p:nvSpPr>
          <p:cNvPr id="6" name="Rectangle 5"/>
          <p:cNvSpPr/>
          <p:nvPr/>
        </p:nvSpPr>
        <p:spPr>
          <a:xfrm>
            <a:off x="4788024" y="1628800"/>
            <a:ext cx="4427984" cy="307777"/>
          </a:xfrm>
          <a:prstGeom prst="rect">
            <a:avLst/>
          </a:prstGeom>
        </p:spPr>
        <p:txBody>
          <a:bodyPr wrap="square">
            <a:spAutoFit/>
          </a:bodyPr>
          <a:lstStyle/>
          <a:p>
            <a:r>
              <a:rPr lang="en-IN" sz="1400" dirty="0">
                <a:latin typeface="Times New Roman" panose="02020603050405020304" pitchFamily="18" charset="0"/>
                <a:cs typeface="Times New Roman" panose="02020603050405020304" pitchFamily="18" charset="0"/>
              </a:rPr>
              <a:t>Moisture Content of Municipal Solid Waste Components</a:t>
            </a:r>
          </a:p>
        </p:txBody>
      </p:sp>
    </p:spTree>
    <p:extLst>
      <p:ext uri="{BB962C8B-B14F-4D97-AF65-F5344CB8AC3E}">
        <p14:creationId xmlns:p14="http://schemas.microsoft.com/office/powerpoint/2010/main" val="34821066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DRYING</a:t>
            </a:r>
            <a:endParaRPr lang="en-IN" dirty="0">
              <a:cs typeface="Times New Roman" panose="02020603050405020304" pitchFamily="18" charset="0"/>
            </a:endParaRPr>
          </a:p>
        </p:txBody>
      </p:sp>
      <p:sp>
        <p:nvSpPr>
          <p:cNvPr id="4" name="Content Placeholder 3"/>
          <p:cNvSpPr>
            <a:spLocks noGrp="1"/>
          </p:cNvSpPr>
          <p:nvPr>
            <p:ph idx="1"/>
          </p:nvPr>
        </p:nvSpPr>
        <p:spPr>
          <a:xfrm>
            <a:off x="472174" y="1124744"/>
            <a:ext cx="8214626" cy="4392488"/>
          </a:xfrm>
        </p:spPr>
        <p:txBody>
          <a:bodyPr>
            <a:noAutofit/>
          </a:bodyPr>
          <a:lstStyle/>
          <a:p>
            <a:pPr marL="0" indent="0" algn="just">
              <a:spcBef>
                <a:spcPts val="200"/>
              </a:spcBef>
              <a:buNone/>
            </a:pPr>
            <a:r>
              <a:rPr lang="en-US" sz="2000" dirty="0" smtClean="0">
                <a:solidFill>
                  <a:srgbClr val="C00000"/>
                </a:solidFill>
                <a:latin typeface="Century Gothic" pitchFamily="34" charset="0"/>
              </a:rPr>
              <a:t>(</a:t>
            </a:r>
            <a:r>
              <a:rPr lang="en-US" sz="2000" dirty="0" err="1" smtClean="0">
                <a:solidFill>
                  <a:srgbClr val="C00000"/>
                </a:solidFill>
                <a:latin typeface="Century Gothic" pitchFamily="34" charset="0"/>
              </a:rPr>
              <a:t>i</a:t>
            </a:r>
            <a:r>
              <a:rPr lang="en-US" sz="2000" dirty="0" smtClean="0">
                <a:solidFill>
                  <a:srgbClr val="C00000"/>
                </a:solidFill>
                <a:latin typeface="Century Gothic" pitchFamily="34" charset="0"/>
              </a:rPr>
              <a:t>) CONVECTION DRYING: </a:t>
            </a:r>
          </a:p>
          <a:p>
            <a:pPr algn="just">
              <a:spcBef>
                <a:spcPts val="200"/>
              </a:spcBef>
            </a:pPr>
            <a:r>
              <a:rPr lang="en-US" sz="2000" dirty="0" smtClean="0">
                <a:latin typeface="Century Gothic" pitchFamily="34" charset="0"/>
              </a:rPr>
              <a:t>In </a:t>
            </a:r>
            <a:r>
              <a:rPr lang="en-US" sz="2000" dirty="0">
                <a:latin typeface="Century Gothic" pitchFamily="34" charset="0"/>
              </a:rPr>
              <a:t>this method, hot air is in direct contact with the wet solid waste stream. </a:t>
            </a:r>
            <a:endParaRPr lang="en-US" sz="2000" dirty="0" smtClean="0">
              <a:latin typeface="Century Gothic" pitchFamily="34" charset="0"/>
            </a:endParaRPr>
          </a:p>
          <a:p>
            <a:pPr marL="0" indent="0" algn="just">
              <a:spcBef>
                <a:spcPts val="200"/>
              </a:spcBef>
              <a:buNone/>
            </a:pPr>
            <a:r>
              <a:rPr lang="en-US" sz="2000" dirty="0" smtClean="0">
                <a:solidFill>
                  <a:srgbClr val="C00000"/>
                </a:solidFill>
                <a:latin typeface="Century Gothic" pitchFamily="34" charset="0"/>
              </a:rPr>
              <a:t>(ii</a:t>
            </a:r>
            <a:r>
              <a:rPr lang="en-US" sz="2000" dirty="0">
                <a:solidFill>
                  <a:srgbClr val="C00000"/>
                </a:solidFill>
                <a:latin typeface="Century Gothic" pitchFamily="34" charset="0"/>
              </a:rPr>
              <a:t>) </a:t>
            </a:r>
            <a:r>
              <a:rPr lang="en-US" sz="2000" dirty="0" smtClean="0">
                <a:solidFill>
                  <a:srgbClr val="C00000"/>
                </a:solidFill>
                <a:latin typeface="Century Gothic" pitchFamily="34" charset="0"/>
              </a:rPr>
              <a:t>CONDUCTION DRYING: </a:t>
            </a:r>
          </a:p>
          <a:p>
            <a:pPr algn="just">
              <a:spcBef>
                <a:spcPts val="200"/>
              </a:spcBef>
            </a:pPr>
            <a:r>
              <a:rPr lang="en-US" sz="2000" dirty="0" smtClean="0">
                <a:latin typeface="Century Gothic" pitchFamily="34" charset="0"/>
              </a:rPr>
              <a:t>In </a:t>
            </a:r>
            <a:r>
              <a:rPr lang="en-US" sz="2000" dirty="0">
                <a:latin typeface="Century Gothic" pitchFamily="34" charset="0"/>
              </a:rPr>
              <a:t>this method, the wet solid waste stream is in contact with a heated surface. </a:t>
            </a:r>
            <a:endParaRPr lang="en-US" sz="2000" dirty="0" smtClean="0">
              <a:latin typeface="Century Gothic" pitchFamily="34" charset="0"/>
            </a:endParaRPr>
          </a:p>
          <a:p>
            <a:pPr marL="0" indent="0" algn="just">
              <a:spcBef>
                <a:spcPts val="200"/>
              </a:spcBef>
              <a:buNone/>
            </a:pPr>
            <a:r>
              <a:rPr lang="en-US" sz="2000" dirty="0" smtClean="0">
                <a:solidFill>
                  <a:srgbClr val="C00000"/>
                </a:solidFill>
                <a:latin typeface="Century Gothic" pitchFamily="34" charset="0"/>
              </a:rPr>
              <a:t>(III) RADIATION DRYING: </a:t>
            </a:r>
          </a:p>
          <a:p>
            <a:pPr algn="just">
              <a:spcBef>
                <a:spcPts val="200"/>
              </a:spcBef>
            </a:pPr>
            <a:r>
              <a:rPr lang="en-US" sz="2000" dirty="0" smtClean="0">
                <a:latin typeface="Century Gothic" pitchFamily="34" charset="0"/>
              </a:rPr>
              <a:t>In </a:t>
            </a:r>
            <a:r>
              <a:rPr lang="en-US" sz="2000" dirty="0">
                <a:latin typeface="Century Gothic" pitchFamily="34" charset="0"/>
              </a:rPr>
              <a:t>this method, heat is transmitted directly to the wet solid waste stream by radiation from the heated body. </a:t>
            </a:r>
            <a:endParaRPr lang="en-US" sz="2000" dirty="0" smtClean="0">
              <a:latin typeface="Century Gothic" pitchFamily="34" charset="0"/>
            </a:endParaRPr>
          </a:p>
          <a:p>
            <a:pPr algn="just">
              <a:spcBef>
                <a:spcPts val="200"/>
              </a:spcBef>
            </a:pPr>
            <a:r>
              <a:rPr lang="en-US" sz="2000" dirty="0" smtClean="0">
                <a:latin typeface="Century Gothic" pitchFamily="34" charset="0"/>
              </a:rPr>
              <a:t>Of </a:t>
            </a:r>
            <a:r>
              <a:rPr lang="en-US" sz="2000" dirty="0">
                <a:latin typeface="Century Gothic" pitchFamily="34" charset="0"/>
              </a:rPr>
              <a:t>these three methods, convection drying is used most commonly. </a:t>
            </a:r>
            <a:endParaRPr lang="en-IN" sz="2000" dirty="0">
              <a:latin typeface="Century Gothic" pitchFamily="34" charset="0"/>
            </a:endParaRPr>
          </a:p>
        </p:txBody>
      </p:sp>
    </p:spTree>
    <p:extLst>
      <p:ext uri="{BB962C8B-B14F-4D97-AF65-F5344CB8AC3E}">
        <p14:creationId xmlns:p14="http://schemas.microsoft.com/office/powerpoint/2010/main" val="35124585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DRYING</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179512" y="1196752"/>
            <a:ext cx="3178042" cy="5446958"/>
          </a:xfrm>
        </p:spPr>
        <p:txBody>
          <a:bodyPr>
            <a:noAutofit/>
          </a:bodyPr>
          <a:lstStyle/>
          <a:p>
            <a:pPr algn="just"/>
            <a:r>
              <a:rPr lang="en-US" sz="1800" dirty="0" smtClean="0">
                <a:latin typeface="Century Gothic" pitchFamily="34" charset="0"/>
              </a:rPr>
              <a:t>A </a:t>
            </a:r>
            <a:r>
              <a:rPr lang="en-US" sz="1800" dirty="0">
                <a:latin typeface="Century Gothic" pitchFamily="34" charset="0"/>
              </a:rPr>
              <a:t>rotary drum dryer is composed of a rotating cylinder, slightly inclined from the horizontal through which the material to be dried and the drying gas are passed simultaneously. </a:t>
            </a:r>
            <a:endParaRPr lang="en-US" sz="1800" dirty="0" smtClean="0">
              <a:latin typeface="Century Gothic" pitchFamily="34" charset="0"/>
            </a:endParaRPr>
          </a:p>
        </p:txBody>
      </p:sp>
      <p:pic>
        <p:nvPicPr>
          <p:cNvPr id="5" name="Content Placeholder 2"/>
          <p:cNvPicPr>
            <a:picLocks noChangeAspect="1"/>
          </p:cNvPicPr>
          <p:nvPr/>
        </p:nvPicPr>
        <p:blipFill>
          <a:blip r:embed="rId2"/>
          <a:stretch>
            <a:fillRect/>
          </a:stretch>
        </p:blipFill>
        <p:spPr>
          <a:xfrm>
            <a:off x="3428992" y="2500306"/>
            <a:ext cx="5461576" cy="3357586"/>
          </a:xfrm>
          <a:prstGeom prst="rect">
            <a:avLst/>
          </a:prstGeom>
        </p:spPr>
      </p:pic>
      <p:sp>
        <p:nvSpPr>
          <p:cNvPr id="6" name="Rectangle 5"/>
          <p:cNvSpPr/>
          <p:nvPr/>
        </p:nvSpPr>
        <p:spPr>
          <a:xfrm>
            <a:off x="3571868" y="2000240"/>
            <a:ext cx="6143668" cy="323165"/>
          </a:xfrm>
          <a:prstGeom prst="rect">
            <a:avLst/>
          </a:prstGeom>
        </p:spPr>
        <p:txBody>
          <a:bodyPr wrap="square">
            <a:spAutoFit/>
          </a:bodyPr>
          <a:lstStyle/>
          <a:p>
            <a:r>
              <a:rPr lang="en-US" sz="1500" b="1" dirty="0" smtClean="0">
                <a:solidFill>
                  <a:srgbClr val="C00000"/>
                </a:solidFill>
                <a:latin typeface="Century Gothic" pitchFamily="34" charset="0"/>
                <a:cs typeface="Times New Roman" panose="02020603050405020304" pitchFamily="18" charset="0"/>
              </a:rPr>
              <a:t>COUNTERCURRENT DIRECT-HEAT ROTARY DRUM DRYER </a:t>
            </a:r>
            <a:endParaRPr lang="en-IN" sz="1500" b="1" dirty="0">
              <a:solidFill>
                <a:srgbClr val="C00000"/>
              </a:solidFill>
              <a:latin typeface="Century Gothic" pitchFamily="34" charset="0"/>
              <a:cs typeface="Times New Roman" panose="02020603050405020304" pitchFamily="18" charset="0"/>
            </a:endParaRPr>
          </a:p>
        </p:txBody>
      </p:sp>
    </p:spTree>
    <p:extLst>
      <p:ext uri="{BB962C8B-B14F-4D97-AF65-F5344CB8AC3E}">
        <p14:creationId xmlns:p14="http://schemas.microsoft.com/office/powerpoint/2010/main" val="37392649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DRYING</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179512" y="1196752"/>
            <a:ext cx="8784976" cy="4497363"/>
          </a:xfrm>
        </p:spPr>
        <p:txBody>
          <a:bodyPr>
            <a:noAutofit/>
          </a:bodyPr>
          <a:lstStyle/>
          <a:p>
            <a:pPr marL="0" indent="0" algn="just"/>
            <a:r>
              <a:rPr lang="en-US" sz="1800" dirty="0" smtClean="0">
                <a:latin typeface="Century Gothic" pitchFamily="34" charset="0"/>
              </a:rPr>
              <a:t>The drying of material in a direct rotary dryer occurs in the following stages: </a:t>
            </a:r>
          </a:p>
          <a:p>
            <a:pPr marL="715963" indent="-273050" algn="just" defTabSz="715963">
              <a:tabLst>
                <a:tab pos="715963" algn="l"/>
              </a:tabLst>
            </a:pPr>
            <a:r>
              <a:rPr lang="en-US" sz="1800" dirty="0" smtClean="0">
                <a:latin typeface="Century Gothic" pitchFamily="34" charset="0"/>
              </a:rPr>
              <a:t>Heating the wet material and its moisture content to the constant-rate drying temperature. Drying the material substantially at this temperature. </a:t>
            </a:r>
          </a:p>
          <a:p>
            <a:pPr marL="715963" indent="-273050" algn="just" defTabSz="715963">
              <a:tabLst>
                <a:tab pos="715963" algn="l"/>
              </a:tabLst>
            </a:pPr>
            <a:r>
              <a:rPr lang="en-US" sz="1800" dirty="0" smtClean="0">
                <a:latin typeface="Century Gothic" pitchFamily="34" charset="0"/>
              </a:rPr>
              <a:t>Heating of material to its discharge temperature and evaporation of moisture remaining at the end of the stage. The retention time in the rotary drum is about 30 – 45 minutes. </a:t>
            </a:r>
          </a:p>
          <a:p>
            <a:pPr marL="715963" indent="-273050" algn="just" defTabSz="715963">
              <a:tabLst>
                <a:tab pos="715963" algn="l"/>
              </a:tabLst>
            </a:pPr>
            <a:r>
              <a:rPr lang="en-US" sz="1800" dirty="0" smtClean="0">
                <a:latin typeface="Century Gothic" pitchFamily="34" charset="0"/>
              </a:rPr>
              <a:t>The required energy input will depend on the moisture content, and the required energy input can be estimated by using a value of about 715 KJ/kg (or 1850 Btu/1b) of water evaporated. </a:t>
            </a:r>
            <a:endParaRPr lang="en-IN" sz="1800" dirty="0">
              <a:latin typeface="Century Gothic" pitchFamily="34" charset="0"/>
            </a:endParaRPr>
          </a:p>
        </p:txBody>
      </p:sp>
    </p:spTree>
    <p:extLst>
      <p:ext uri="{BB962C8B-B14F-4D97-AF65-F5344CB8AC3E}">
        <p14:creationId xmlns:p14="http://schemas.microsoft.com/office/powerpoint/2010/main" val="928957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US" dirty="0" smtClean="0"/>
              <a:t>PROCESSING TECHNIQUES AND EQUIPMENT</a:t>
            </a:r>
            <a:endParaRPr lang="en-US" dirty="0"/>
          </a:p>
        </p:txBody>
      </p:sp>
      <p:pic>
        <p:nvPicPr>
          <p:cNvPr id="1026" name="Picture 2"/>
          <p:cNvPicPr>
            <a:picLocks noChangeAspect="1" noChangeArrowheads="1"/>
          </p:cNvPicPr>
          <p:nvPr/>
        </p:nvPicPr>
        <p:blipFill>
          <a:blip r:embed="rId2"/>
          <a:srcRect t="13499" b="28775"/>
          <a:stretch>
            <a:fillRect/>
          </a:stretch>
        </p:blipFill>
        <p:spPr bwMode="auto">
          <a:xfrm>
            <a:off x="357158" y="1214422"/>
            <a:ext cx="8662752" cy="45005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DRYING</a:t>
            </a:r>
            <a:endParaRPr lang="en-IN"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441989" y="1196752"/>
            <a:ext cx="8229600" cy="4525963"/>
          </a:xfrm>
        </p:spPr>
        <p:txBody>
          <a:bodyPr>
            <a:noAutofit/>
          </a:bodyPr>
          <a:lstStyle/>
          <a:p>
            <a:pPr marL="0" indent="0" algn="just">
              <a:lnSpc>
                <a:spcPct val="100000"/>
              </a:lnSpc>
              <a:spcBef>
                <a:spcPts val="0"/>
              </a:spcBef>
              <a:buNone/>
            </a:pPr>
            <a:r>
              <a:rPr lang="en-US" sz="2300" dirty="0" smtClean="0"/>
              <a:t>Some </a:t>
            </a:r>
            <a:r>
              <a:rPr lang="en-US" sz="2300" dirty="0"/>
              <a:t>of the factors, </a:t>
            </a:r>
            <a:r>
              <a:rPr lang="en-US" sz="2300" dirty="0" smtClean="0"/>
              <a:t>considered </a:t>
            </a:r>
            <a:r>
              <a:rPr lang="en-US" sz="2300" dirty="0"/>
              <a:t>in the selection of a drying equipment </a:t>
            </a:r>
            <a:r>
              <a:rPr lang="en-US" sz="2300" dirty="0" smtClean="0"/>
              <a:t>includes </a:t>
            </a:r>
            <a:r>
              <a:rPr lang="en-US" sz="2300" dirty="0"/>
              <a:t>the following: </a:t>
            </a:r>
            <a:endParaRPr lang="en-US" sz="2300" dirty="0" smtClean="0"/>
          </a:p>
          <a:p>
            <a:pPr algn="just">
              <a:lnSpc>
                <a:spcPct val="100000"/>
              </a:lnSpc>
              <a:spcBef>
                <a:spcPts val="300"/>
              </a:spcBef>
              <a:buFont typeface="Arial" panose="020B0604020202020204" pitchFamily="34" charset="0"/>
              <a:buChar char="•"/>
            </a:pPr>
            <a:r>
              <a:rPr lang="en-US" sz="2300" dirty="0" smtClean="0"/>
              <a:t>Properties </a:t>
            </a:r>
            <a:r>
              <a:rPr lang="en-US" sz="2300" dirty="0"/>
              <a:t>of material to be dried. </a:t>
            </a:r>
            <a:endParaRPr lang="en-US" sz="2300" dirty="0" smtClean="0"/>
          </a:p>
          <a:p>
            <a:pPr algn="just">
              <a:lnSpc>
                <a:spcPct val="100000"/>
              </a:lnSpc>
              <a:spcBef>
                <a:spcPts val="300"/>
              </a:spcBef>
              <a:buFont typeface="Arial" panose="020B0604020202020204" pitchFamily="34" charset="0"/>
              <a:buChar char="•"/>
            </a:pPr>
            <a:r>
              <a:rPr lang="en-US" sz="2300" dirty="0" smtClean="0"/>
              <a:t>Drying </a:t>
            </a:r>
            <a:r>
              <a:rPr lang="en-US" sz="2300" dirty="0"/>
              <a:t>characteristics of the materials, including moisture content, maximum material temperature and anticipated drying time. </a:t>
            </a:r>
            <a:endParaRPr lang="en-US" sz="2300" dirty="0" smtClean="0"/>
          </a:p>
          <a:p>
            <a:pPr algn="just">
              <a:lnSpc>
                <a:spcPct val="100000"/>
              </a:lnSpc>
              <a:spcBef>
                <a:spcPts val="300"/>
              </a:spcBef>
              <a:buFont typeface="Arial" panose="020B0604020202020204" pitchFamily="34" charset="0"/>
              <a:buChar char="•"/>
            </a:pPr>
            <a:r>
              <a:rPr lang="en-US" sz="2300" dirty="0" smtClean="0"/>
              <a:t>Specification </a:t>
            </a:r>
            <a:r>
              <a:rPr lang="en-US" sz="2300" dirty="0"/>
              <a:t>of final product, including moisture content. </a:t>
            </a:r>
            <a:endParaRPr lang="en-US" sz="2300" dirty="0" smtClean="0"/>
          </a:p>
          <a:p>
            <a:pPr algn="just">
              <a:lnSpc>
                <a:spcPct val="100000"/>
              </a:lnSpc>
              <a:spcBef>
                <a:spcPts val="300"/>
              </a:spcBef>
              <a:buFont typeface="Arial" panose="020B0604020202020204" pitchFamily="34" charset="0"/>
              <a:buChar char="•"/>
            </a:pPr>
            <a:r>
              <a:rPr lang="en-US" sz="2300" dirty="0" smtClean="0"/>
              <a:t>Nature </a:t>
            </a:r>
            <a:r>
              <a:rPr lang="en-US" sz="2300" dirty="0"/>
              <a:t>of operation, whether continuous or intermittent. Operational characteristics, including energy requirements, maintenance requirements, simplicity of operation, reliability, noise output and air and water pollution control requirements. </a:t>
            </a:r>
            <a:endParaRPr lang="en-US" sz="2300" dirty="0" smtClean="0"/>
          </a:p>
          <a:p>
            <a:pPr algn="just">
              <a:lnSpc>
                <a:spcPct val="100000"/>
              </a:lnSpc>
              <a:spcBef>
                <a:spcPts val="300"/>
              </a:spcBef>
              <a:buFont typeface="Arial" panose="020B0604020202020204" pitchFamily="34" charset="0"/>
              <a:buChar char="•"/>
            </a:pPr>
            <a:r>
              <a:rPr lang="en-US" sz="2300" dirty="0" smtClean="0"/>
              <a:t>Site </a:t>
            </a:r>
            <a:r>
              <a:rPr lang="en-US" sz="2300" dirty="0"/>
              <a:t>considerations such as space and height access, noise and environmental limitations</a:t>
            </a:r>
            <a:endParaRPr lang="en-IN" sz="2300" dirty="0"/>
          </a:p>
        </p:txBody>
      </p:sp>
    </p:spTree>
    <p:extLst>
      <p:ext uri="{BB962C8B-B14F-4D97-AF65-F5344CB8AC3E}">
        <p14:creationId xmlns:p14="http://schemas.microsoft.com/office/powerpoint/2010/main" val="4391806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cs typeface="Times New Roman" panose="02020603050405020304" pitchFamily="18" charset="0"/>
              </a:rPr>
              <a:t>DEWATERING </a:t>
            </a:r>
            <a:endParaRPr lang="en-IN" dirty="0">
              <a:cs typeface="Times New Roman" panose="02020603050405020304" pitchFamily="18" charset="0"/>
            </a:endParaRPr>
          </a:p>
        </p:txBody>
      </p:sp>
      <p:sp>
        <p:nvSpPr>
          <p:cNvPr id="4" name="Content Placeholder 3"/>
          <p:cNvSpPr>
            <a:spLocks noGrp="1"/>
          </p:cNvSpPr>
          <p:nvPr>
            <p:ph idx="1"/>
          </p:nvPr>
        </p:nvSpPr>
        <p:spPr>
          <a:xfrm>
            <a:off x="251520" y="980728"/>
            <a:ext cx="8784976" cy="4525963"/>
          </a:xfrm>
        </p:spPr>
        <p:txBody>
          <a:bodyPr>
            <a:noAutofit/>
          </a:bodyPr>
          <a:lstStyle/>
          <a:p>
            <a:pPr algn="just">
              <a:spcBef>
                <a:spcPts val="200"/>
              </a:spcBef>
            </a:pPr>
            <a:r>
              <a:rPr lang="en-US" sz="1600" dirty="0">
                <a:latin typeface="Century Gothic" pitchFamily="34" charset="0"/>
              </a:rPr>
              <a:t>Dewatering is more applicable to the problem of sludge disposal from wastewater treatment of plants, but may also be applicable in some cases to municipal/industrial waste problems. </a:t>
            </a:r>
            <a:endParaRPr lang="en-US" sz="1600" dirty="0" smtClean="0">
              <a:latin typeface="Century Gothic" pitchFamily="34" charset="0"/>
            </a:endParaRPr>
          </a:p>
          <a:p>
            <a:pPr algn="just">
              <a:spcBef>
                <a:spcPts val="200"/>
              </a:spcBef>
            </a:pPr>
            <a:r>
              <a:rPr lang="en-US" sz="1600" dirty="0" smtClean="0">
                <a:latin typeface="Century Gothic" pitchFamily="34" charset="0"/>
              </a:rPr>
              <a:t>When </a:t>
            </a:r>
            <a:r>
              <a:rPr lang="en-US" sz="1600" dirty="0">
                <a:latin typeface="Century Gothic" pitchFamily="34" charset="0"/>
              </a:rPr>
              <a:t>drying beds, lagoons or spreading on land are not feasible, other mechanical means of dewatering are </a:t>
            </a:r>
            <a:r>
              <a:rPr lang="en-US" sz="1600" dirty="0" smtClean="0">
                <a:latin typeface="Century Gothic" pitchFamily="34" charset="0"/>
              </a:rPr>
              <a:t>used.</a:t>
            </a:r>
          </a:p>
          <a:p>
            <a:pPr algn="just">
              <a:spcBef>
                <a:spcPts val="200"/>
              </a:spcBef>
            </a:pPr>
            <a:r>
              <a:rPr lang="en-US" sz="1600" dirty="0" smtClean="0">
                <a:latin typeface="Century Gothic" pitchFamily="34" charset="0"/>
              </a:rPr>
              <a:t>The </a:t>
            </a:r>
            <a:r>
              <a:rPr lang="en-US" sz="1600" dirty="0">
                <a:latin typeface="Century Gothic" pitchFamily="34" charset="0"/>
              </a:rPr>
              <a:t>emphasis in the dewatering operation is often on reducing the liquid volume. </a:t>
            </a:r>
            <a:endParaRPr lang="en-US" sz="1600" dirty="0" smtClean="0">
              <a:latin typeface="Century Gothic" pitchFamily="34" charset="0"/>
            </a:endParaRPr>
          </a:p>
          <a:p>
            <a:pPr algn="just">
              <a:spcBef>
                <a:spcPts val="200"/>
              </a:spcBef>
            </a:pPr>
            <a:r>
              <a:rPr lang="en-US" sz="1600" dirty="0">
                <a:latin typeface="Century Gothic" pitchFamily="34" charset="0"/>
              </a:rPr>
              <a:t>Once dewatered, the sludge can be mixed with other solid waste, and the resulting mixture can be: incinerated to reduce volume; used for the production of recoverable by-products; used for production of compost; buried in a landfill.</a:t>
            </a:r>
          </a:p>
          <a:p>
            <a:pPr algn="just">
              <a:spcBef>
                <a:spcPts val="200"/>
              </a:spcBef>
            </a:pPr>
            <a:r>
              <a:rPr lang="en-US" sz="1600" dirty="0">
                <a:solidFill>
                  <a:srgbClr val="FF0000"/>
                </a:solidFill>
                <a:latin typeface="Century Gothic" pitchFamily="34" charset="0"/>
              </a:rPr>
              <a:t>Centrifugation and filtration </a:t>
            </a:r>
            <a:r>
              <a:rPr lang="en-US" sz="1600" dirty="0">
                <a:latin typeface="Century Gothic" pitchFamily="34" charset="0"/>
              </a:rPr>
              <a:t>are the two common methods for the dewatering of sludge. </a:t>
            </a:r>
          </a:p>
          <a:p>
            <a:pPr algn="just">
              <a:spcBef>
                <a:spcPts val="200"/>
              </a:spcBef>
            </a:pPr>
            <a:r>
              <a:rPr lang="en-US" sz="1600" dirty="0" err="1">
                <a:latin typeface="Century Gothic" pitchFamily="34" charset="0"/>
              </a:rPr>
              <a:t>Sludges</a:t>
            </a:r>
            <a:r>
              <a:rPr lang="en-US" sz="1600" dirty="0">
                <a:latin typeface="Century Gothic" pitchFamily="34" charset="0"/>
              </a:rPr>
              <a:t> with solid content of a few percent can be thickened to about 10 – 15% in centrifugation and about 20 – 30% in pressure filtration or vacuum filtration</a:t>
            </a:r>
            <a:r>
              <a:rPr lang="en-US" sz="1600" dirty="0" smtClean="0">
                <a:latin typeface="Century Gothic" pitchFamily="34" charset="0"/>
              </a:rPr>
              <a:t>.</a:t>
            </a:r>
            <a:endParaRPr lang="en-IN" sz="1600" dirty="0">
              <a:latin typeface="Century Gothic" pitchFamily="34" charset="0"/>
            </a:endParaRPr>
          </a:p>
        </p:txBody>
      </p:sp>
    </p:spTree>
    <p:extLst>
      <p:ext uri="{BB962C8B-B14F-4D97-AF65-F5344CB8AC3E}">
        <p14:creationId xmlns:p14="http://schemas.microsoft.com/office/powerpoint/2010/main" val="27040108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D802-D432-4606-BFED-37430FD0CB46}"/>
              </a:ext>
            </a:extLst>
          </p:cNvPr>
          <p:cNvSpPr>
            <a:spLocks noGrp="1"/>
          </p:cNvSpPr>
          <p:nvPr>
            <p:ph type="title"/>
          </p:nvPr>
        </p:nvSpPr>
        <p:spPr/>
        <p:txBody>
          <a:bodyPr>
            <a:normAutofit/>
          </a:bodyPr>
          <a:lstStyle/>
          <a:p>
            <a:r>
              <a:rPr lang="en-US" sz="3200" b="1" dirty="0">
                <a:cs typeface="Times New Roman" panose="02020603050405020304" pitchFamily="18" charset="0"/>
              </a:rPr>
              <a:t>MECHANICAL VOLUME AND SIZE REDUCTION </a:t>
            </a:r>
          </a:p>
        </p:txBody>
      </p:sp>
      <p:sp>
        <p:nvSpPr>
          <p:cNvPr id="3" name="Content Placeholder 2">
            <a:extLst>
              <a:ext uri="{FF2B5EF4-FFF2-40B4-BE49-F238E27FC236}">
                <a16:creationId xmlns:a16="http://schemas.microsoft.com/office/drawing/2014/main" id="{E0287A6A-401E-4AF1-8379-3EEFF34AAC24}"/>
              </a:ext>
            </a:extLst>
          </p:cNvPr>
          <p:cNvSpPr>
            <a:spLocks noGrp="1"/>
          </p:cNvSpPr>
          <p:nvPr>
            <p:ph sz="quarter" idx="1"/>
          </p:nvPr>
        </p:nvSpPr>
        <p:spPr>
          <a:xfrm>
            <a:off x="285720" y="1071546"/>
            <a:ext cx="8858280" cy="5572164"/>
          </a:xfrm>
        </p:spPr>
        <p:txBody>
          <a:bodyPr>
            <a:normAutofit fontScale="92500" lnSpcReduction="10000"/>
          </a:bodyPr>
          <a:lstStyle/>
          <a:p>
            <a:pPr algn="just"/>
            <a:r>
              <a:rPr lang="en-US" sz="1800" dirty="0">
                <a:solidFill>
                  <a:srgbClr val="002060"/>
                </a:solidFill>
                <a:latin typeface="Century Gothic" pitchFamily="34" charset="0"/>
              </a:rPr>
              <a:t>Mechanical volume and size reduction is an important factor in the development and operation of any SWM system. </a:t>
            </a:r>
          </a:p>
          <a:p>
            <a:pPr algn="just"/>
            <a:r>
              <a:rPr lang="en-US" sz="1800" dirty="0">
                <a:solidFill>
                  <a:srgbClr val="002060"/>
                </a:solidFill>
                <a:latin typeface="Century Gothic" pitchFamily="34" charset="0"/>
              </a:rPr>
              <a:t>The main purpose is to reduce the volume (amount) and size of waste, as compared to its original form, and produce waste of uniform size. </a:t>
            </a:r>
          </a:p>
          <a:p>
            <a:pPr algn="just"/>
            <a:r>
              <a:rPr lang="en-US" sz="1800" dirty="0">
                <a:solidFill>
                  <a:srgbClr val="002060"/>
                </a:solidFill>
                <a:latin typeface="Century Gothic" pitchFamily="34" charset="0"/>
              </a:rPr>
              <a:t>We will discuss the processes involved in volume and size reduction along with their selection criteria, equipment requirement, design consideration, etc. </a:t>
            </a:r>
          </a:p>
          <a:p>
            <a:pPr marL="0" indent="0" algn="just">
              <a:buNone/>
            </a:pPr>
            <a:r>
              <a:rPr lang="en-US" sz="2000" dirty="0">
                <a:solidFill>
                  <a:srgbClr val="C00000"/>
                </a:solidFill>
                <a:latin typeface="Century Gothic" pitchFamily="34" charset="0"/>
                <a:ea typeface="+mj-ea"/>
              </a:rPr>
              <a:t>Volume reduction or compaction </a:t>
            </a:r>
          </a:p>
          <a:p>
            <a:pPr algn="just"/>
            <a:r>
              <a:rPr lang="en-US" sz="1800" dirty="0">
                <a:solidFill>
                  <a:srgbClr val="002060"/>
                </a:solidFill>
                <a:latin typeface="Century Gothic" pitchFamily="34" charset="0"/>
              </a:rPr>
              <a:t>Volume reduction or compaction refers to densifying wastes in order to reduce their volume. Some of the benefits of compaction include: </a:t>
            </a:r>
          </a:p>
          <a:p>
            <a:pPr algn="just"/>
            <a:r>
              <a:rPr lang="en-US" sz="1800" dirty="0">
                <a:solidFill>
                  <a:srgbClr val="002060"/>
                </a:solidFill>
                <a:latin typeface="Century Gothic" pitchFamily="34" charset="0"/>
              </a:rPr>
              <a:t>reduction in the quantity of materials to be handled at the disposal site; </a:t>
            </a:r>
          </a:p>
          <a:p>
            <a:pPr algn="just"/>
            <a:r>
              <a:rPr lang="en-US" sz="1800" dirty="0">
                <a:solidFill>
                  <a:srgbClr val="002060"/>
                </a:solidFill>
                <a:latin typeface="Century Gothic" pitchFamily="34" charset="0"/>
              </a:rPr>
              <a:t>improved efficiency of collection and disposal of wastes; </a:t>
            </a:r>
          </a:p>
          <a:p>
            <a:pPr algn="just"/>
            <a:r>
              <a:rPr lang="en-US" sz="1800" dirty="0">
                <a:solidFill>
                  <a:srgbClr val="002060"/>
                </a:solidFill>
                <a:latin typeface="Century Gothic" pitchFamily="34" charset="0"/>
              </a:rPr>
              <a:t>increased life of landfills; </a:t>
            </a:r>
          </a:p>
          <a:p>
            <a:pPr algn="just"/>
            <a:r>
              <a:rPr lang="en-US" sz="1800" dirty="0">
                <a:solidFill>
                  <a:srgbClr val="002060"/>
                </a:solidFill>
                <a:latin typeface="Century Gothic" pitchFamily="34" charset="0"/>
              </a:rPr>
              <a:t>Economically viable waste management system. </a:t>
            </a:r>
          </a:p>
          <a:p>
            <a:pPr marL="0" indent="0" algn="just">
              <a:buNone/>
            </a:pPr>
            <a:endParaRPr lang="en-US" sz="2000" b="1" dirty="0">
              <a:solidFill>
                <a:schemeClr val="accent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6199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8FB4B5-BDDD-4C4B-938E-097308CC07C2}"/>
              </a:ext>
            </a:extLst>
          </p:cNvPr>
          <p:cNvSpPr>
            <a:spLocks noGrp="1"/>
          </p:cNvSpPr>
          <p:nvPr>
            <p:ph sz="quarter" idx="1"/>
          </p:nvPr>
        </p:nvSpPr>
        <p:spPr>
          <a:xfrm>
            <a:off x="142844" y="428604"/>
            <a:ext cx="9001156" cy="6072230"/>
          </a:xfrm>
        </p:spPr>
        <p:txBody>
          <a:bodyPr>
            <a:normAutofit/>
          </a:bodyPr>
          <a:lstStyle/>
          <a:p>
            <a:pPr marL="0" indent="0" algn="ctr">
              <a:buNone/>
            </a:pPr>
            <a:r>
              <a:rPr lang="en-US" sz="3200" b="1" u="none" strike="noStrike" baseline="0" dirty="0" smtClean="0">
                <a:solidFill>
                  <a:schemeClr val="tx1"/>
                </a:solidFill>
                <a:latin typeface="+mj-lt"/>
              </a:rPr>
              <a:t>EQUIPMENT USED FOR COMPACTION </a:t>
            </a:r>
          </a:p>
          <a:p>
            <a:pPr marL="0" indent="0">
              <a:buNone/>
            </a:pPr>
            <a:r>
              <a:rPr lang="en-US" sz="1800" b="1" dirty="0" smtClean="0">
                <a:solidFill>
                  <a:srgbClr val="C00000"/>
                </a:solidFill>
                <a:latin typeface="Arial" panose="020B0604020202020204" pitchFamily="34" charset="0"/>
              </a:rPr>
              <a:t>STATIONARY EQUIPMENT:</a:t>
            </a:r>
          </a:p>
          <a:p>
            <a:pPr algn="just"/>
            <a:r>
              <a:rPr lang="en-US" sz="1900" b="1" i="0" u="none" strike="noStrike" baseline="0" dirty="0" smtClean="0">
                <a:solidFill>
                  <a:srgbClr val="002060"/>
                </a:solidFill>
                <a:latin typeface="Century Gothic" pitchFamily="34" charset="0"/>
              </a:rPr>
              <a:t> </a:t>
            </a:r>
            <a:r>
              <a:rPr lang="en-US" sz="1900" dirty="0">
                <a:solidFill>
                  <a:srgbClr val="002060"/>
                </a:solidFill>
                <a:latin typeface="Century Gothic" pitchFamily="34" charset="0"/>
              </a:rPr>
              <a:t>This represents the equipment in which wastes are brought to, and loaded into, either manually or mechanically.</a:t>
            </a:r>
          </a:p>
          <a:p>
            <a:pPr algn="just"/>
            <a:r>
              <a:rPr lang="en-US" sz="1900" dirty="0">
                <a:solidFill>
                  <a:srgbClr val="002060"/>
                </a:solidFill>
                <a:latin typeface="Century Gothic" pitchFamily="34" charset="0"/>
              </a:rPr>
              <a:t> In fact, the compaction mechanism used to compress waste in a collection vehicle, is a stationary compactor. </a:t>
            </a:r>
          </a:p>
          <a:p>
            <a:pPr algn="just"/>
            <a:r>
              <a:rPr lang="en-US" sz="1900" dirty="0">
                <a:solidFill>
                  <a:srgbClr val="002060"/>
                </a:solidFill>
                <a:latin typeface="Century Gothic" pitchFamily="34" charset="0"/>
              </a:rPr>
              <a:t>According to their application, stationary compactors can be described as light duty (e.g., those used for residential areas), commercial or light industrial, heavy industrial and transfer station compactors. </a:t>
            </a:r>
          </a:p>
          <a:p>
            <a:pPr algn="just"/>
            <a:r>
              <a:rPr lang="en-US" sz="1900" dirty="0">
                <a:solidFill>
                  <a:srgbClr val="002060"/>
                </a:solidFill>
                <a:latin typeface="Century Gothic" pitchFamily="34" charset="0"/>
              </a:rPr>
              <a:t>Usually, large stationary compactors are necessary, when wastes are to be compressed </a:t>
            </a:r>
            <a:r>
              <a:rPr lang="en-US" sz="1900" dirty="0" smtClean="0">
                <a:solidFill>
                  <a:srgbClr val="002060"/>
                </a:solidFill>
                <a:latin typeface="Century Gothic" pitchFamily="34" charset="0"/>
              </a:rPr>
              <a:t>into steel </a:t>
            </a:r>
            <a:r>
              <a:rPr lang="en-US" sz="1900" dirty="0">
                <a:solidFill>
                  <a:srgbClr val="002060"/>
                </a:solidFill>
                <a:latin typeface="Century Gothic" pitchFamily="34" charset="0"/>
              </a:rPr>
              <a:t>containers that can be subsequently moved manually or </a:t>
            </a:r>
            <a:r>
              <a:rPr lang="en-US" sz="1900" dirty="0" smtClean="0">
                <a:solidFill>
                  <a:srgbClr val="002060"/>
                </a:solidFill>
                <a:latin typeface="Century Gothic" pitchFamily="34" charset="0"/>
              </a:rPr>
              <a:t>mechanically.</a:t>
            </a:r>
          </a:p>
          <a:p>
            <a:endParaRPr lang="en-US" sz="18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dirty="0">
              <a:solidFill>
                <a:schemeClr val="accent2"/>
              </a:solidFill>
            </a:endParaRPr>
          </a:p>
        </p:txBody>
      </p:sp>
    </p:spTree>
    <p:extLst>
      <p:ext uri="{BB962C8B-B14F-4D97-AF65-F5344CB8AC3E}">
        <p14:creationId xmlns:p14="http://schemas.microsoft.com/office/powerpoint/2010/main" val="2734457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ThemeSRM</Template>
  <TotalTime>2605</TotalTime>
  <Words>5939</Words>
  <Application>Microsoft Office PowerPoint</Application>
  <PresentationFormat>On-screen Show (4:3)</PresentationFormat>
  <Paragraphs>370</Paragraphs>
  <Slides>71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Bahnschrift SemiBold</vt:lpstr>
      <vt:lpstr>Calibri</vt:lpstr>
      <vt:lpstr>Century Gothic</vt:lpstr>
      <vt:lpstr>Times New Roman</vt:lpstr>
      <vt:lpstr>ThemeSRM</vt:lpstr>
      <vt:lpstr>MUNICIPAL SOLID WASTE MANAGEMENT 18CEO306T IV</vt:lpstr>
      <vt:lpstr>TOPICS</vt:lpstr>
      <vt:lpstr> WASTE PROCESSING TECHNIQUES</vt:lpstr>
      <vt:lpstr> WASTE PROCESSING TECHNIQUES</vt:lpstr>
      <vt:lpstr> WASTE PROCESSING TECHNIQUES</vt:lpstr>
      <vt:lpstr> WASTE PROCESSING TECHNIQUES</vt:lpstr>
      <vt:lpstr>PROCESSING TECHNIQUES AND EQUIPMENT</vt:lpstr>
      <vt:lpstr>MECHANICAL VOLUME AND SIZE REDUCTION </vt:lpstr>
      <vt:lpstr>PowerPoint Presentation</vt:lpstr>
      <vt:lpstr>PowerPoint Presentation</vt:lpstr>
      <vt:lpstr> SIZE REDUCTION OR SHREDDING  </vt:lpstr>
      <vt:lpstr>SIZE REDUCTION OR SHREDDING</vt:lpstr>
      <vt:lpstr>SHREDDING EQUIPMENT</vt:lpstr>
      <vt:lpstr>PowerPoint Presentation</vt:lpstr>
      <vt:lpstr> HYDROPULPER  </vt:lpstr>
      <vt:lpstr> HYDROPULPER  </vt:lpstr>
      <vt:lpstr>COMPONENT - SEPARATION </vt:lpstr>
      <vt:lpstr>COMPONENT - SEPARATION </vt:lpstr>
      <vt:lpstr>PowerPoint Presentation</vt:lpstr>
      <vt:lpstr>PowerPoint Presentation</vt:lpstr>
      <vt:lpstr>PowerPoint Presentation</vt:lpstr>
      <vt:lpstr>PowerPoint Presentation</vt:lpstr>
      <vt:lpstr>PowerPoint Presentation</vt:lpstr>
      <vt:lpstr>PowerPoint Presentation</vt:lpstr>
      <vt:lpstr> SCREENING  </vt:lpstr>
      <vt:lpstr>SCREENING  </vt:lpstr>
      <vt:lpstr>OTHER SEPARATION TECHNIQUES</vt:lpstr>
      <vt:lpstr>OTHER SEPARATION TECHNIQUES</vt:lpstr>
      <vt:lpstr>OTHER SEPARATION TECHNIQUES</vt:lpstr>
      <vt:lpstr>OTHER SEPARATION TECHNIQUES</vt:lpstr>
      <vt:lpstr>COMPOSTING AND THEIR FACTORS</vt:lpstr>
      <vt:lpstr>BENEFITS</vt:lpstr>
      <vt:lpstr>BENEFITS</vt:lpstr>
      <vt:lpstr>COMPOSTING PROCESS</vt:lpstr>
      <vt:lpstr>PROCESSES AND TYPES</vt:lpstr>
      <vt:lpstr>PROCESSES AND TYPES</vt:lpstr>
      <vt:lpstr>PROCESSES AND TYPES</vt:lpstr>
      <vt:lpstr>PROCESSES AND TYPES</vt:lpstr>
      <vt:lpstr>PROCESSES AND TYPES</vt:lpstr>
      <vt:lpstr> PROCESSES AND TYPES  </vt:lpstr>
      <vt:lpstr>PROCESSES AND TYPES</vt:lpstr>
      <vt:lpstr>PROCESSES AND TYPES</vt:lpstr>
      <vt:lpstr>PROCESSES AND TYPES</vt:lpstr>
      <vt:lpstr>PROCESSES AND TYPES</vt:lpstr>
      <vt:lpstr>PROCESSES AND TYPES</vt:lpstr>
      <vt:lpstr>TECHNOLOGIES</vt:lpstr>
      <vt:lpstr>TECHNOLOGIES</vt:lpstr>
      <vt:lpstr>TECHNOLOGIES</vt:lpstr>
      <vt:lpstr>TECHNOLOGIES</vt:lpstr>
      <vt:lpstr>TECHNOLOGIES</vt:lpstr>
      <vt:lpstr>TECHNOLOGIES</vt:lpstr>
      <vt:lpstr>BIOGASIFICATION-ANAEROBIC PROCESSING</vt:lpstr>
      <vt:lpstr>BIOGASIFICATION-ANAEROBIC PROCESSING</vt:lpstr>
      <vt:lpstr>COMPOSTING AND BIOGASIFICATION: ENVIRONMENTAL EFFECTS </vt:lpstr>
      <vt:lpstr>COMPOSTING AND BIOGASIFICATION: ENVIRONMENTAL EFFECTS </vt:lpstr>
      <vt:lpstr>COMPOSTING AND BIOGASIFICATION: ENVIRONMENTAL EFFECTS </vt:lpstr>
      <vt:lpstr>INCINERATION</vt:lpstr>
      <vt:lpstr>INCINERATION</vt:lpstr>
      <vt:lpstr>INCINERATION</vt:lpstr>
      <vt:lpstr>PYROLYSIS</vt:lpstr>
      <vt:lpstr>ENERGY RECOVERY </vt:lpstr>
      <vt:lpstr>ENERGY RECOVERY </vt:lpstr>
      <vt:lpstr>ENERGY RECOVERY </vt:lpstr>
      <vt:lpstr>ENERGY RECOVERY </vt:lpstr>
      <vt:lpstr>ENERGY RECOVERY </vt:lpstr>
      <vt:lpstr>DRYING AND DEWATERING </vt:lpstr>
      <vt:lpstr>DRYING</vt:lpstr>
      <vt:lpstr>DRYING</vt:lpstr>
      <vt:lpstr>DRYING</vt:lpstr>
      <vt:lpstr>DRYING</vt:lpstr>
      <vt:lpstr>DEWATERING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ABI</cp:lastModifiedBy>
  <cp:revision>538</cp:revision>
  <dcterms:created xsi:type="dcterms:W3CDTF">2019-01-07T03:41:29Z</dcterms:created>
  <dcterms:modified xsi:type="dcterms:W3CDTF">2021-09-23T09:13:49Z</dcterms:modified>
</cp:coreProperties>
</file>